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302" r:id="rId4"/>
    <p:sldId id="303" r:id="rId5"/>
    <p:sldId id="260" r:id="rId6"/>
    <p:sldId id="304" r:id="rId7"/>
    <p:sldId id="275" r:id="rId8"/>
    <p:sldId id="299" r:id="rId9"/>
    <p:sldId id="269" r:id="rId10"/>
    <p:sldId id="272" r:id="rId11"/>
    <p:sldId id="270" r:id="rId12"/>
    <p:sldId id="298" r:id="rId13"/>
    <p:sldId id="305" r:id="rId14"/>
    <p:sldId id="280" r:id="rId15"/>
    <p:sldId id="278" r:id="rId16"/>
    <p:sldId id="283" r:id="rId17"/>
    <p:sldId id="282" r:id="rId18"/>
    <p:sldId id="284" r:id="rId19"/>
    <p:sldId id="277" r:id="rId20"/>
    <p:sldId id="276" r:id="rId21"/>
    <p:sldId id="279" r:id="rId22"/>
    <p:sldId id="285" r:id="rId23"/>
    <p:sldId id="289" r:id="rId24"/>
    <p:sldId id="293" r:id="rId25"/>
    <p:sldId id="294" r:id="rId26"/>
    <p:sldId id="286" r:id="rId27"/>
    <p:sldId id="296" r:id="rId28"/>
    <p:sldId id="301" r:id="rId29"/>
    <p:sldId id="297" r:id="rId30"/>
    <p:sldId id="300" r:id="rId31"/>
    <p:sldId id="290" r:id="rId32"/>
    <p:sldId id="295" r:id="rId33"/>
    <p:sldId id="292" r:id="rId34"/>
    <p:sldId id="291"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p:scale>
          <a:sx n="86" d="100"/>
          <a:sy n="86" d="100"/>
        </p:scale>
        <p:origin x="562" y="48"/>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3D5D3-3208-1243-8881-B349BB11EA42}" type="doc">
      <dgm:prSet loTypeId="urn:microsoft.com/office/officeart/2005/8/layout/process1" loCatId="" qsTypeId="urn:microsoft.com/office/officeart/2005/8/quickstyle/simple1" qsCatId="simple" csTypeId="urn:microsoft.com/office/officeart/2005/8/colors/colorful3" csCatId="colorful" phldr="1"/>
      <dgm:spPr/>
      <dgm:t>
        <a:bodyPr/>
        <a:lstStyle/>
        <a:p>
          <a:endParaRPr lang="en-US"/>
        </a:p>
      </dgm:t>
    </dgm:pt>
    <dgm:pt modelId="{9C058984-4D29-7944-8BA2-D275E5680DE9}">
      <dgm:prSet phldrT="[Text]"/>
      <dgm:spPr/>
      <dgm:t>
        <a:bodyPr/>
        <a:lstStyle/>
        <a:p>
          <a:r>
            <a:rPr lang="en-US" dirty="0"/>
            <a:t>Create Spotify App Integration</a:t>
          </a:r>
        </a:p>
      </dgm:t>
    </dgm:pt>
    <dgm:pt modelId="{85B3284B-C6A2-E143-B659-156E8DB6646D}" type="parTrans" cxnId="{2AEDC014-C22B-C14E-8EAD-200D3A3EEB9D}">
      <dgm:prSet/>
      <dgm:spPr/>
      <dgm:t>
        <a:bodyPr/>
        <a:lstStyle/>
        <a:p>
          <a:endParaRPr lang="en-US"/>
        </a:p>
      </dgm:t>
    </dgm:pt>
    <dgm:pt modelId="{CB15146F-DBB4-544C-99F9-27DA91867D63}" type="sibTrans" cxnId="{2AEDC014-C22B-C14E-8EAD-200D3A3EEB9D}">
      <dgm:prSet/>
      <dgm:spPr/>
      <dgm:t>
        <a:bodyPr/>
        <a:lstStyle/>
        <a:p>
          <a:endParaRPr lang="en-US"/>
        </a:p>
      </dgm:t>
    </dgm:pt>
    <dgm:pt modelId="{854C9C41-09B1-1249-AFD6-95555F1516E5}">
      <dgm:prSet phldrT="[Text]"/>
      <dgm:spPr/>
      <dgm:t>
        <a:bodyPr/>
        <a:lstStyle/>
        <a:p>
          <a:r>
            <a:rPr lang="en-US" dirty="0"/>
            <a:t>Encode API Credentials</a:t>
          </a:r>
        </a:p>
      </dgm:t>
    </dgm:pt>
    <dgm:pt modelId="{84D3C092-FFFB-5645-A976-B908F7C7481F}" type="parTrans" cxnId="{0CA37D42-C216-164F-8102-CD89A51A1E05}">
      <dgm:prSet/>
      <dgm:spPr/>
      <dgm:t>
        <a:bodyPr/>
        <a:lstStyle/>
        <a:p>
          <a:endParaRPr lang="en-US"/>
        </a:p>
      </dgm:t>
    </dgm:pt>
    <dgm:pt modelId="{C816E0C2-35D2-DF48-BCEA-D57AA8FE8645}" type="sibTrans" cxnId="{0CA37D42-C216-164F-8102-CD89A51A1E05}">
      <dgm:prSet/>
      <dgm:spPr/>
      <dgm:t>
        <a:bodyPr/>
        <a:lstStyle/>
        <a:p>
          <a:endParaRPr lang="en-US"/>
        </a:p>
      </dgm:t>
    </dgm:pt>
    <dgm:pt modelId="{B1C63C5B-A77F-6A46-8920-EC9870CA10F5}">
      <dgm:prSet phldrT="[Text]"/>
      <dgm:spPr/>
      <dgm:t>
        <a:bodyPr/>
        <a:lstStyle/>
        <a:p>
          <a:r>
            <a:rPr lang="en-US" dirty="0"/>
            <a:t>Obtain Spotify Access Token</a:t>
          </a:r>
        </a:p>
      </dgm:t>
    </dgm:pt>
    <dgm:pt modelId="{4C5F2865-7574-DA48-B942-C3BF31122243}" type="parTrans" cxnId="{41BD284E-21C1-1C40-A6C1-2B0FE5B9EFF0}">
      <dgm:prSet/>
      <dgm:spPr/>
      <dgm:t>
        <a:bodyPr/>
        <a:lstStyle/>
        <a:p>
          <a:endParaRPr lang="en-US"/>
        </a:p>
      </dgm:t>
    </dgm:pt>
    <dgm:pt modelId="{7C540F0C-10DD-A548-85FB-5B6BC34A89C0}" type="sibTrans" cxnId="{41BD284E-21C1-1C40-A6C1-2B0FE5B9EFF0}">
      <dgm:prSet/>
      <dgm:spPr/>
      <dgm:t>
        <a:bodyPr/>
        <a:lstStyle/>
        <a:p>
          <a:endParaRPr lang="en-US"/>
        </a:p>
      </dgm:t>
    </dgm:pt>
    <dgm:pt modelId="{2D13BB52-5BA6-2845-B29E-DEF841E82B7B}">
      <dgm:prSet/>
      <dgm:spPr/>
      <dgm:t>
        <a:bodyPr/>
        <a:lstStyle/>
        <a:p>
          <a:r>
            <a:rPr lang="en-US" dirty="0"/>
            <a:t>Retrieve Tracks within each Playlist using Spotify’s web API</a:t>
          </a:r>
        </a:p>
      </dgm:t>
    </dgm:pt>
    <dgm:pt modelId="{326290CB-1B9D-DC4B-ABD7-56803DC1EF78}" type="parTrans" cxnId="{0D0276AA-8D9A-0744-86FF-3A43D4EC7A29}">
      <dgm:prSet/>
      <dgm:spPr/>
      <dgm:t>
        <a:bodyPr/>
        <a:lstStyle/>
        <a:p>
          <a:endParaRPr lang="en-US"/>
        </a:p>
      </dgm:t>
    </dgm:pt>
    <dgm:pt modelId="{9548B02E-4F76-2143-B3BA-45080260D514}" type="sibTrans" cxnId="{0D0276AA-8D9A-0744-86FF-3A43D4EC7A29}">
      <dgm:prSet/>
      <dgm:spPr/>
      <dgm:t>
        <a:bodyPr/>
        <a:lstStyle/>
        <a:p>
          <a:endParaRPr lang="en-US"/>
        </a:p>
      </dgm:t>
    </dgm:pt>
    <dgm:pt modelId="{9DDCCC18-9A91-0B47-9F00-5E9E659C2956}">
      <dgm:prSet/>
      <dgm:spPr/>
      <dgm:t>
        <a:bodyPr/>
        <a:lstStyle/>
        <a:p>
          <a:r>
            <a:rPr lang="en-US" dirty="0"/>
            <a:t>Store &amp; Merge to a clean DataFrame for Analysis</a:t>
          </a:r>
        </a:p>
      </dgm:t>
    </dgm:pt>
    <dgm:pt modelId="{2FBF48D9-5C91-0A41-B333-0D5E1F4C5B49}" type="parTrans" cxnId="{7FA6A652-8EC3-8B4C-AE1D-E61B7602E655}">
      <dgm:prSet/>
      <dgm:spPr/>
      <dgm:t>
        <a:bodyPr/>
        <a:lstStyle/>
        <a:p>
          <a:endParaRPr lang="en-US"/>
        </a:p>
      </dgm:t>
    </dgm:pt>
    <dgm:pt modelId="{0745F4E3-1148-1C4D-9115-B26B24F7B9C9}" type="sibTrans" cxnId="{7FA6A652-8EC3-8B4C-AE1D-E61B7602E655}">
      <dgm:prSet/>
      <dgm:spPr/>
      <dgm:t>
        <a:bodyPr/>
        <a:lstStyle/>
        <a:p>
          <a:endParaRPr lang="en-US"/>
        </a:p>
      </dgm:t>
    </dgm:pt>
    <dgm:pt modelId="{E0447975-513B-F349-885F-CFB71B25A247}">
      <dgm:prSet/>
      <dgm:spPr/>
      <dgm:t>
        <a:bodyPr/>
        <a:lstStyle/>
        <a:p>
          <a:r>
            <a:rPr lang="en-US" dirty="0"/>
            <a:t>Identify 5 Popular Spotify Playlists across 12 Genres</a:t>
          </a:r>
        </a:p>
      </dgm:t>
    </dgm:pt>
    <dgm:pt modelId="{C40F7505-8614-DD4D-A0ED-FEEA14C93782}" type="parTrans" cxnId="{5E08E5F0-9296-784E-981D-DC0245BCEA49}">
      <dgm:prSet/>
      <dgm:spPr/>
      <dgm:t>
        <a:bodyPr/>
        <a:lstStyle/>
        <a:p>
          <a:endParaRPr lang="en-US"/>
        </a:p>
      </dgm:t>
    </dgm:pt>
    <dgm:pt modelId="{87B1CE10-A75C-CF40-A86B-60D4412BA895}" type="sibTrans" cxnId="{5E08E5F0-9296-784E-981D-DC0245BCEA49}">
      <dgm:prSet/>
      <dgm:spPr/>
      <dgm:t>
        <a:bodyPr/>
        <a:lstStyle/>
        <a:p>
          <a:endParaRPr lang="en-US"/>
        </a:p>
      </dgm:t>
    </dgm:pt>
    <dgm:pt modelId="{5B1D1037-16EF-2849-890D-3089B1A96DB8}">
      <dgm:prSet/>
      <dgm:spPr/>
      <dgm:t>
        <a:bodyPr/>
        <a:lstStyle/>
        <a:p>
          <a:r>
            <a:rPr lang="en-US" dirty="0"/>
            <a:t>Retrieve Audio Features of each Track using Spotify’s Web API</a:t>
          </a:r>
        </a:p>
      </dgm:t>
    </dgm:pt>
    <dgm:pt modelId="{2D868C6A-C65A-E94E-9195-F993983FE0E8}" type="parTrans" cxnId="{FDB64199-97CB-7540-A187-56F9C4C3AD80}">
      <dgm:prSet/>
      <dgm:spPr/>
      <dgm:t>
        <a:bodyPr/>
        <a:lstStyle/>
        <a:p>
          <a:endParaRPr lang="en-US"/>
        </a:p>
      </dgm:t>
    </dgm:pt>
    <dgm:pt modelId="{BAB4ECDB-8B1D-9E4C-9047-7A30C487934F}" type="sibTrans" cxnId="{FDB64199-97CB-7540-A187-56F9C4C3AD80}">
      <dgm:prSet/>
      <dgm:spPr/>
      <dgm:t>
        <a:bodyPr/>
        <a:lstStyle/>
        <a:p>
          <a:endParaRPr lang="en-US"/>
        </a:p>
      </dgm:t>
    </dgm:pt>
    <dgm:pt modelId="{F93DEFC8-F693-7A4E-A65B-BEBA7CC21815}" type="pres">
      <dgm:prSet presAssocID="{9C93D5D3-3208-1243-8881-B349BB11EA42}" presName="Name0" presStyleCnt="0">
        <dgm:presLayoutVars>
          <dgm:dir/>
          <dgm:resizeHandles val="exact"/>
        </dgm:presLayoutVars>
      </dgm:prSet>
      <dgm:spPr/>
    </dgm:pt>
    <dgm:pt modelId="{54820EDE-799A-2F4B-844E-25E95DC37A59}" type="pres">
      <dgm:prSet presAssocID="{E0447975-513B-F349-885F-CFB71B25A247}" presName="node" presStyleLbl="node1" presStyleIdx="0" presStyleCnt="7">
        <dgm:presLayoutVars>
          <dgm:bulletEnabled val="1"/>
        </dgm:presLayoutVars>
      </dgm:prSet>
      <dgm:spPr/>
    </dgm:pt>
    <dgm:pt modelId="{2570F6EC-39D8-914E-93FD-01D36A19583B}" type="pres">
      <dgm:prSet presAssocID="{87B1CE10-A75C-CF40-A86B-60D4412BA895}" presName="sibTrans" presStyleLbl="sibTrans2D1" presStyleIdx="0" presStyleCnt="6"/>
      <dgm:spPr/>
    </dgm:pt>
    <dgm:pt modelId="{16FACC1A-5563-FB4E-8600-68E79742E9AE}" type="pres">
      <dgm:prSet presAssocID="{87B1CE10-A75C-CF40-A86B-60D4412BA895}" presName="connectorText" presStyleLbl="sibTrans2D1" presStyleIdx="0" presStyleCnt="6"/>
      <dgm:spPr/>
    </dgm:pt>
    <dgm:pt modelId="{FFA95E15-5B1A-FF49-91F5-FCF2599FD73E}" type="pres">
      <dgm:prSet presAssocID="{9C058984-4D29-7944-8BA2-D275E5680DE9}" presName="node" presStyleLbl="node1" presStyleIdx="1" presStyleCnt="7">
        <dgm:presLayoutVars>
          <dgm:bulletEnabled val="1"/>
        </dgm:presLayoutVars>
      </dgm:prSet>
      <dgm:spPr/>
    </dgm:pt>
    <dgm:pt modelId="{3D793903-88D2-614B-AE28-895FDE5CC341}" type="pres">
      <dgm:prSet presAssocID="{CB15146F-DBB4-544C-99F9-27DA91867D63}" presName="sibTrans" presStyleLbl="sibTrans2D1" presStyleIdx="1" presStyleCnt="6"/>
      <dgm:spPr/>
    </dgm:pt>
    <dgm:pt modelId="{94BFFFD2-2E3E-424A-8744-3166706AE158}" type="pres">
      <dgm:prSet presAssocID="{CB15146F-DBB4-544C-99F9-27DA91867D63}" presName="connectorText" presStyleLbl="sibTrans2D1" presStyleIdx="1" presStyleCnt="6"/>
      <dgm:spPr/>
    </dgm:pt>
    <dgm:pt modelId="{17764E96-99DE-B541-852E-1F5D7B23419E}" type="pres">
      <dgm:prSet presAssocID="{854C9C41-09B1-1249-AFD6-95555F1516E5}" presName="node" presStyleLbl="node1" presStyleIdx="2" presStyleCnt="7">
        <dgm:presLayoutVars>
          <dgm:bulletEnabled val="1"/>
        </dgm:presLayoutVars>
      </dgm:prSet>
      <dgm:spPr/>
    </dgm:pt>
    <dgm:pt modelId="{31764BCA-4879-F44F-88B2-0D03F0AB2FD1}" type="pres">
      <dgm:prSet presAssocID="{C816E0C2-35D2-DF48-BCEA-D57AA8FE8645}" presName="sibTrans" presStyleLbl="sibTrans2D1" presStyleIdx="2" presStyleCnt="6"/>
      <dgm:spPr/>
    </dgm:pt>
    <dgm:pt modelId="{39546320-4182-8A4D-A03A-CABB03415C81}" type="pres">
      <dgm:prSet presAssocID="{C816E0C2-35D2-DF48-BCEA-D57AA8FE8645}" presName="connectorText" presStyleLbl="sibTrans2D1" presStyleIdx="2" presStyleCnt="6"/>
      <dgm:spPr/>
    </dgm:pt>
    <dgm:pt modelId="{9BA745E5-C731-3444-88C3-49301535799E}" type="pres">
      <dgm:prSet presAssocID="{B1C63C5B-A77F-6A46-8920-EC9870CA10F5}" presName="node" presStyleLbl="node1" presStyleIdx="3" presStyleCnt="7">
        <dgm:presLayoutVars>
          <dgm:bulletEnabled val="1"/>
        </dgm:presLayoutVars>
      </dgm:prSet>
      <dgm:spPr/>
    </dgm:pt>
    <dgm:pt modelId="{2CACA4DE-BABF-9045-85FE-4116DD2EFB36}" type="pres">
      <dgm:prSet presAssocID="{7C540F0C-10DD-A548-85FB-5B6BC34A89C0}" presName="sibTrans" presStyleLbl="sibTrans2D1" presStyleIdx="3" presStyleCnt="6"/>
      <dgm:spPr/>
    </dgm:pt>
    <dgm:pt modelId="{34FC4E1F-7F28-F44A-B690-6DE68F6F1982}" type="pres">
      <dgm:prSet presAssocID="{7C540F0C-10DD-A548-85FB-5B6BC34A89C0}" presName="connectorText" presStyleLbl="sibTrans2D1" presStyleIdx="3" presStyleCnt="6"/>
      <dgm:spPr/>
    </dgm:pt>
    <dgm:pt modelId="{F180F4DC-6ECF-ED48-861A-F05EDB850E76}" type="pres">
      <dgm:prSet presAssocID="{2D13BB52-5BA6-2845-B29E-DEF841E82B7B}" presName="node" presStyleLbl="node1" presStyleIdx="4" presStyleCnt="7">
        <dgm:presLayoutVars>
          <dgm:bulletEnabled val="1"/>
        </dgm:presLayoutVars>
      </dgm:prSet>
      <dgm:spPr/>
    </dgm:pt>
    <dgm:pt modelId="{A5118A63-1629-7945-8366-8708C52DA754}" type="pres">
      <dgm:prSet presAssocID="{9548B02E-4F76-2143-B3BA-45080260D514}" presName="sibTrans" presStyleLbl="sibTrans2D1" presStyleIdx="4" presStyleCnt="6"/>
      <dgm:spPr/>
    </dgm:pt>
    <dgm:pt modelId="{12DC685B-BA8F-DE47-89B0-B4182C2C90B8}" type="pres">
      <dgm:prSet presAssocID="{9548B02E-4F76-2143-B3BA-45080260D514}" presName="connectorText" presStyleLbl="sibTrans2D1" presStyleIdx="4" presStyleCnt="6"/>
      <dgm:spPr/>
    </dgm:pt>
    <dgm:pt modelId="{1759A052-7C4C-8E43-A0C8-D077392AA348}" type="pres">
      <dgm:prSet presAssocID="{5B1D1037-16EF-2849-890D-3089B1A96DB8}" presName="node" presStyleLbl="node1" presStyleIdx="5" presStyleCnt="7">
        <dgm:presLayoutVars>
          <dgm:bulletEnabled val="1"/>
        </dgm:presLayoutVars>
      </dgm:prSet>
      <dgm:spPr/>
    </dgm:pt>
    <dgm:pt modelId="{D3563EFB-4A6C-EB4F-8F97-A4780DEE99B4}" type="pres">
      <dgm:prSet presAssocID="{BAB4ECDB-8B1D-9E4C-9047-7A30C487934F}" presName="sibTrans" presStyleLbl="sibTrans2D1" presStyleIdx="5" presStyleCnt="6"/>
      <dgm:spPr/>
    </dgm:pt>
    <dgm:pt modelId="{E8F85A8B-9093-CA44-BED2-E342DA34A6BE}" type="pres">
      <dgm:prSet presAssocID="{BAB4ECDB-8B1D-9E4C-9047-7A30C487934F}" presName="connectorText" presStyleLbl="sibTrans2D1" presStyleIdx="5" presStyleCnt="6"/>
      <dgm:spPr/>
    </dgm:pt>
    <dgm:pt modelId="{180FF679-19CB-504D-B301-1BBF842C79F8}" type="pres">
      <dgm:prSet presAssocID="{9DDCCC18-9A91-0B47-9F00-5E9E659C2956}" presName="node" presStyleLbl="node1" presStyleIdx="6" presStyleCnt="7">
        <dgm:presLayoutVars>
          <dgm:bulletEnabled val="1"/>
        </dgm:presLayoutVars>
      </dgm:prSet>
      <dgm:spPr/>
    </dgm:pt>
  </dgm:ptLst>
  <dgm:cxnLst>
    <dgm:cxn modelId="{F81F4E0D-0DA6-794D-B688-3257ECB8E6AC}" type="presOf" srcId="{BAB4ECDB-8B1D-9E4C-9047-7A30C487934F}" destId="{E8F85A8B-9093-CA44-BED2-E342DA34A6BE}" srcOrd="1" destOrd="0" presId="urn:microsoft.com/office/officeart/2005/8/layout/process1"/>
    <dgm:cxn modelId="{2AEDC014-C22B-C14E-8EAD-200D3A3EEB9D}" srcId="{9C93D5D3-3208-1243-8881-B349BB11EA42}" destId="{9C058984-4D29-7944-8BA2-D275E5680DE9}" srcOrd="1" destOrd="0" parTransId="{85B3284B-C6A2-E143-B659-156E8DB6646D}" sibTransId="{CB15146F-DBB4-544C-99F9-27DA91867D63}"/>
    <dgm:cxn modelId="{936B1E15-FF88-0C4E-BE22-BECBF8BD03A9}" type="presOf" srcId="{C816E0C2-35D2-DF48-BCEA-D57AA8FE8645}" destId="{39546320-4182-8A4D-A03A-CABB03415C81}" srcOrd="1" destOrd="0" presId="urn:microsoft.com/office/officeart/2005/8/layout/process1"/>
    <dgm:cxn modelId="{434C4839-0150-EA4B-9830-B4E69F367796}" type="presOf" srcId="{9548B02E-4F76-2143-B3BA-45080260D514}" destId="{A5118A63-1629-7945-8366-8708C52DA754}" srcOrd="0" destOrd="0" presId="urn:microsoft.com/office/officeart/2005/8/layout/process1"/>
    <dgm:cxn modelId="{0733EF41-8FCE-0048-A090-2297A48968EB}" type="presOf" srcId="{C816E0C2-35D2-DF48-BCEA-D57AA8FE8645}" destId="{31764BCA-4879-F44F-88B2-0D03F0AB2FD1}" srcOrd="0" destOrd="0" presId="urn:microsoft.com/office/officeart/2005/8/layout/process1"/>
    <dgm:cxn modelId="{0CA37D42-C216-164F-8102-CD89A51A1E05}" srcId="{9C93D5D3-3208-1243-8881-B349BB11EA42}" destId="{854C9C41-09B1-1249-AFD6-95555F1516E5}" srcOrd="2" destOrd="0" parTransId="{84D3C092-FFFB-5645-A976-B908F7C7481F}" sibTransId="{C816E0C2-35D2-DF48-BCEA-D57AA8FE8645}"/>
    <dgm:cxn modelId="{868EA748-2DF2-6C4D-8039-641C34FE903F}" type="presOf" srcId="{BAB4ECDB-8B1D-9E4C-9047-7A30C487934F}" destId="{D3563EFB-4A6C-EB4F-8F97-A4780DEE99B4}" srcOrd="0" destOrd="0" presId="urn:microsoft.com/office/officeart/2005/8/layout/process1"/>
    <dgm:cxn modelId="{62118169-00C8-7541-96B2-1A026A716702}" type="presOf" srcId="{87B1CE10-A75C-CF40-A86B-60D4412BA895}" destId="{2570F6EC-39D8-914E-93FD-01D36A19583B}" srcOrd="0" destOrd="0" presId="urn:microsoft.com/office/officeart/2005/8/layout/process1"/>
    <dgm:cxn modelId="{D9EF164B-D4C3-0644-AD54-A2353D429637}" type="presOf" srcId="{2D13BB52-5BA6-2845-B29E-DEF841E82B7B}" destId="{F180F4DC-6ECF-ED48-861A-F05EDB850E76}" srcOrd="0" destOrd="0" presId="urn:microsoft.com/office/officeart/2005/8/layout/process1"/>
    <dgm:cxn modelId="{1799AC4C-92FB-9D4D-8457-C611DCE43E07}" type="presOf" srcId="{9DDCCC18-9A91-0B47-9F00-5E9E659C2956}" destId="{180FF679-19CB-504D-B301-1BBF842C79F8}" srcOrd="0" destOrd="0" presId="urn:microsoft.com/office/officeart/2005/8/layout/process1"/>
    <dgm:cxn modelId="{41BD284E-21C1-1C40-A6C1-2B0FE5B9EFF0}" srcId="{9C93D5D3-3208-1243-8881-B349BB11EA42}" destId="{B1C63C5B-A77F-6A46-8920-EC9870CA10F5}" srcOrd="3" destOrd="0" parTransId="{4C5F2865-7574-DA48-B942-C3BF31122243}" sibTransId="{7C540F0C-10DD-A548-85FB-5B6BC34A89C0}"/>
    <dgm:cxn modelId="{AC3CCE50-5230-084D-B92F-442D14D9C91A}" type="presOf" srcId="{9C93D5D3-3208-1243-8881-B349BB11EA42}" destId="{F93DEFC8-F693-7A4E-A65B-BEBA7CC21815}" srcOrd="0" destOrd="0" presId="urn:microsoft.com/office/officeart/2005/8/layout/process1"/>
    <dgm:cxn modelId="{3505FA51-0594-4442-8256-C5FAA7617B55}" type="presOf" srcId="{CB15146F-DBB4-544C-99F9-27DA91867D63}" destId="{94BFFFD2-2E3E-424A-8744-3166706AE158}" srcOrd="1" destOrd="0" presId="urn:microsoft.com/office/officeart/2005/8/layout/process1"/>
    <dgm:cxn modelId="{7FA6A652-8EC3-8B4C-AE1D-E61B7602E655}" srcId="{9C93D5D3-3208-1243-8881-B349BB11EA42}" destId="{9DDCCC18-9A91-0B47-9F00-5E9E659C2956}" srcOrd="6" destOrd="0" parTransId="{2FBF48D9-5C91-0A41-B333-0D5E1F4C5B49}" sibTransId="{0745F4E3-1148-1C4D-9115-B26B24F7B9C9}"/>
    <dgm:cxn modelId="{B4ABCE76-D167-DF4D-A27C-99ADD7D81D87}" type="presOf" srcId="{CB15146F-DBB4-544C-99F9-27DA91867D63}" destId="{3D793903-88D2-614B-AE28-895FDE5CC341}" srcOrd="0" destOrd="0" presId="urn:microsoft.com/office/officeart/2005/8/layout/process1"/>
    <dgm:cxn modelId="{66A5F196-AC0A-F94A-BED4-16984617C4DC}" type="presOf" srcId="{E0447975-513B-F349-885F-CFB71B25A247}" destId="{54820EDE-799A-2F4B-844E-25E95DC37A59}" srcOrd="0" destOrd="0" presId="urn:microsoft.com/office/officeart/2005/8/layout/process1"/>
    <dgm:cxn modelId="{FDB64199-97CB-7540-A187-56F9C4C3AD80}" srcId="{9C93D5D3-3208-1243-8881-B349BB11EA42}" destId="{5B1D1037-16EF-2849-890D-3089B1A96DB8}" srcOrd="5" destOrd="0" parTransId="{2D868C6A-C65A-E94E-9195-F993983FE0E8}" sibTransId="{BAB4ECDB-8B1D-9E4C-9047-7A30C487934F}"/>
    <dgm:cxn modelId="{28FC39A4-0A04-184E-A530-307843099927}" type="presOf" srcId="{5B1D1037-16EF-2849-890D-3089B1A96DB8}" destId="{1759A052-7C4C-8E43-A0C8-D077392AA348}" srcOrd="0" destOrd="0" presId="urn:microsoft.com/office/officeart/2005/8/layout/process1"/>
    <dgm:cxn modelId="{0D0276AA-8D9A-0744-86FF-3A43D4EC7A29}" srcId="{9C93D5D3-3208-1243-8881-B349BB11EA42}" destId="{2D13BB52-5BA6-2845-B29E-DEF841E82B7B}" srcOrd="4" destOrd="0" parTransId="{326290CB-1B9D-DC4B-ABD7-56803DC1EF78}" sibTransId="{9548B02E-4F76-2143-B3BA-45080260D514}"/>
    <dgm:cxn modelId="{99FF37B8-2E68-F944-B140-3F235C99C508}" type="presOf" srcId="{9548B02E-4F76-2143-B3BA-45080260D514}" destId="{12DC685B-BA8F-DE47-89B0-B4182C2C90B8}" srcOrd="1" destOrd="0" presId="urn:microsoft.com/office/officeart/2005/8/layout/process1"/>
    <dgm:cxn modelId="{F8E7F6C3-395A-0347-8218-59DBA825A137}" type="presOf" srcId="{9C058984-4D29-7944-8BA2-D275E5680DE9}" destId="{FFA95E15-5B1A-FF49-91F5-FCF2599FD73E}" srcOrd="0" destOrd="0" presId="urn:microsoft.com/office/officeart/2005/8/layout/process1"/>
    <dgm:cxn modelId="{D10310C7-D5C8-514F-82B0-C614A53984E2}" type="presOf" srcId="{B1C63C5B-A77F-6A46-8920-EC9870CA10F5}" destId="{9BA745E5-C731-3444-88C3-49301535799E}" srcOrd="0" destOrd="0" presId="urn:microsoft.com/office/officeart/2005/8/layout/process1"/>
    <dgm:cxn modelId="{3287E7C9-8002-7447-B7E5-5732818EF389}" type="presOf" srcId="{87B1CE10-A75C-CF40-A86B-60D4412BA895}" destId="{16FACC1A-5563-FB4E-8600-68E79742E9AE}" srcOrd="1" destOrd="0" presId="urn:microsoft.com/office/officeart/2005/8/layout/process1"/>
    <dgm:cxn modelId="{1D0782CE-EA4F-694F-AC0E-D1529D478862}" type="presOf" srcId="{854C9C41-09B1-1249-AFD6-95555F1516E5}" destId="{17764E96-99DE-B541-852E-1F5D7B23419E}" srcOrd="0" destOrd="0" presId="urn:microsoft.com/office/officeart/2005/8/layout/process1"/>
    <dgm:cxn modelId="{1958BEE1-DDFC-2546-8CDC-FFD52CA50E36}" type="presOf" srcId="{7C540F0C-10DD-A548-85FB-5B6BC34A89C0}" destId="{34FC4E1F-7F28-F44A-B690-6DE68F6F1982}" srcOrd="1" destOrd="0" presId="urn:microsoft.com/office/officeart/2005/8/layout/process1"/>
    <dgm:cxn modelId="{466FB6E2-03E3-C741-861E-455A881CB4CF}" type="presOf" srcId="{7C540F0C-10DD-A548-85FB-5B6BC34A89C0}" destId="{2CACA4DE-BABF-9045-85FE-4116DD2EFB36}" srcOrd="0" destOrd="0" presId="urn:microsoft.com/office/officeart/2005/8/layout/process1"/>
    <dgm:cxn modelId="{5E08E5F0-9296-784E-981D-DC0245BCEA49}" srcId="{9C93D5D3-3208-1243-8881-B349BB11EA42}" destId="{E0447975-513B-F349-885F-CFB71B25A247}" srcOrd="0" destOrd="0" parTransId="{C40F7505-8614-DD4D-A0ED-FEEA14C93782}" sibTransId="{87B1CE10-A75C-CF40-A86B-60D4412BA895}"/>
    <dgm:cxn modelId="{C1EF64F0-34EB-3A4E-B440-E2FB29A907AD}" type="presParOf" srcId="{F93DEFC8-F693-7A4E-A65B-BEBA7CC21815}" destId="{54820EDE-799A-2F4B-844E-25E95DC37A59}" srcOrd="0" destOrd="0" presId="urn:microsoft.com/office/officeart/2005/8/layout/process1"/>
    <dgm:cxn modelId="{701AF549-809B-734A-82EB-BE171ACE3BE4}" type="presParOf" srcId="{F93DEFC8-F693-7A4E-A65B-BEBA7CC21815}" destId="{2570F6EC-39D8-914E-93FD-01D36A19583B}" srcOrd="1" destOrd="0" presId="urn:microsoft.com/office/officeart/2005/8/layout/process1"/>
    <dgm:cxn modelId="{DF4FE42B-AD8B-FC47-A3EC-22F4F703C63B}" type="presParOf" srcId="{2570F6EC-39D8-914E-93FD-01D36A19583B}" destId="{16FACC1A-5563-FB4E-8600-68E79742E9AE}" srcOrd="0" destOrd="0" presId="urn:microsoft.com/office/officeart/2005/8/layout/process1"/>
    <dgm:cxn modelId="{FF217B82-D058-9744-87A5-702AED9EEF7E}" type="presParOf" srcId="{F93DEFC8-F693-7A4E-A65B-BEBA7CC21815}" destId="{FFA95E15-5B1A-FF49-91F5-FCF2599FD73E}" srcOrd="2" destOrd="0" presId="urn:microsoft.com/office/officeart/2005/8/layout/process1"/>
    <dgm:cxn modelId="{4FF505CA-EF58-034F-829F-9F727965E2AD}" type="presParOf" srcId="{F93DEFC8-F693-7A4E-A65B-BEBA7CC21815}" destId="{3D793903-88D2-614B-AE28-895FDE5CC341}" srcOrd="3" destOrd="0" presId="urn:microsoft.com/office/officeart/2005/8/layout/process1"/>
    <dgm:cxn modelId="{6412E695-4E34-9D4F-904A-AA4A17C61184}" type="presParOf" srcId="{3D793903-88D2-614B-AE28-895FDE5CC341}" destId="{94BFFFD2-2E3E-424A-8744-3166706AE158}" srcOrd="0" destOrd="0" presId="urn:microsoft.com/office/officeart/2005/8/layout/process1"/>
    <dgm:cxn modelId="{59DCD105-61EC-7445-BE4D-76FFE45D846E}" type="presParOf" srcId="{F93DEFC8-F693-7A4E-A65B-BEBA7CC21815}" destId="{17764E96-99DE-B541-852E-1F5D7B23419E}" srcOrd="4" destOrd="0" presId="urn:microsoft.com/office/officeart/2005/8/layout/process1"/>
    <dgm:cxn modelId="{A7CDB8A0-5547-204B-84E6-0D994594F20F}" type="presParOf" srcId="{F93DEFC8-F693-7A4E-A65B-BEBA7CC21815}" destId="{31764BCA-4879-F44F-88B2-0D03F0AB2FD1}" srcOrd="5" destOrd="0" presId="urn:microsoft.com/office/officeart/2005/8/layout/process1"/>
    <dgm:cxn modelId="{B790166F-B08D-EC42-9AC9-8BF75235A5CD}" type="presParOf" srcId="{31764BCA-4879-F44F-88B2-0D03F0AB2FD1}" destId="{39546320-4182-8A4D-A03A-CABB03415C81}" srcOrd="0" destOrd="0" presId="urn:microsoft.com/office/officeart/2005/8/layout/process1"/>
    <dgm:cxn modelId="{E5496E4C-30E8-F941-B413-CC9B6183538E}" type="presParOf" srcId="{F93DEFC8-F693-7A4E-A65B-BEBA7CC21815}" destId="{9BA745E5-C731-3444-88C3-49301535799E}" srcOrd="6" destOrd="0" presId="urn:microsoft.com/office/officeart/2005/8/layout/process1"/>
    <dgm:cxn modelId="{1C13FCB8-CA0B-E041-AFC2-FFAB13E44A8F}" type="presParOf" srcId="{F93DEFC8-F693-7A4E-A65B-BEBA7CC21815}" destId="{2CACA4DE-BABF-9045-85FE-4116DD2EFB36}" srcOrd="7" destOrd="0" presId="urn:microsoft.com/office/officeart/2005/8/layout/process1"/>
    <dgm:cxn modelId="{6E3E12A1-D928-1C4B-9BB5-8034098276BE}" type="presParOf" srcId="{2CACA4DE-BABF-9045-85FE-4116DD2EFB36}" destId="{34FC4E1F-7F28-F44A-B690-6DE68F6F1982}" srcOrd="0" destOrd="0" presId="urn:microsoft.com/office/officeart/2005/8/layout/process1"/>
    <dgm:cxn modelId="{125FFF3F-686C-1648-9010-9459850216E5}" type="presParOf" srcId="{F93DEFC8-F693-7A4E-A65B-BEBA7CC21815}" destId="{F180F4DC-6ECF-ED48-861A-F05EDB850E76}" srcOrd="8" destOrd="0" presId="urn:microsoft.com/office/officeart/2005/8/layout/process1"/>
    <dgm:cxn modelId="{B5105D5D-746F-4A4B-AEE3-DD433151F79D}" type="presParOf" srcId="{F93DEFC8-F693-7A4E-A65B-BEBA7CC21815}" destId="{A5118A63-1629-7945-8366-8708C52DA754}" srcOrd="9" destOrd="0" presId="urn:microsoft.com/office/officeart/2005/8/layout/process1"/>
    <dgm:cxn modelId="{68B2DF02-B147-BD45-BF79-5101276525A1}" type="presParOf" srcId="{A5118A63-1629-7945-8366-8708C52DA754}" destId="{12DC685B-BA8F-DE47-89B0-B4182C2C90B8}" srcOrd="0" destOrd="0" presId="urn:microsoft.com/office/officeart/2005/8/layout/process1"/>
    <dgm:cxn modelId="{47617B22-4D41-344E-A9AF-5DFCC06FA858}" type="presParOf" srcId="{F93DEFC8-F693-7A4E-A65B-BEBA7CC21815}" destId="{1759A052-7C4C-8E43-A0C8-D077392AA348}" srcOrd="10" destOrd="0" presId="urn:microsoft.com/office/officeart/2005/8/layout/process1"/>
    <dgm:cxn modelId="{6719C4B8-0F7C-4A48-9DE1-69E447CCBB26}" type="presParOf" srcId="{F93DEFC8-F693-7A4E-A65B-BEBA7CC21815}" destId="{D3563EFB-4A6C-EB4F-8F97-A4780DEE99B4}" srcOrd="11" destOrd="0" presId="urn:microsoft.com/office/officeart/2005/8/layout/process1"/>
    <dgm:cxn modelId="{EB93CBBB-0FB2-1F40-AC2F-89C882A2DEA4}" type="presParOf" srcId="{D3563EFB-4A6C-EB4F-8F97-A4780DEE99B4}" destId="{E8F85A8B-9093-CA44-BED2-E342DA34A6BE}" srcOrd="0" destOrd="0" presId="urn:microsoft.com/office/officeart/2005/8/layout/process1"/>
    <dgm:cxn modelId="{9120BAD7-6125-8E4F-991A-084D99700BBD}" type="presParOf" srcId="{F93DEFC8-F693-7A4E-A65B-BEBA7CC21815}" destId="{180FF679-19CB-504D-B301-1BBF842C79F8}"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20EDE-799A-2F4B-844E-25E95DC37A59}">
      <dsp:nvSpPr>
        <dsp:cNvPr id="0" name=""/>
        <dsp:cNvSpPr/>
      </dsp:nvSpPr>
      <dsp:spPr>
        <a:xfrm>
          <a:off x="3154" y="27131"/>
          <a:ext cx="1194477" cy="129304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Identify 5 Popular Spotify Playlists across 12 Genres</a:t>
          </a:r>
        </a:p>
      </dsp:txBody>
      <dsp:txXfrm>
        <a:off x="38139" y="62116"/>
        <a:ext cx="1124507" cy="1223075"/>
      </dsp:txXfrm>
    </dsp:sp>
    <dsp:sp modelId="{2570F6EC-39D8-914E-93FD-01D36A19583B}">
      <dsp:nvSpPr>
        <dsp:cNvPr id="0" name=""/>
        <dsp:cNvSpPr/>
      </dsp:nvSpPr>
      <dsp:spPr>
        <a:xfrm>
          <a:off x="1317079" y="525539"/>
          <a:ext cx="253229" cy="29623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317079" y="584785"/>
        <a:ext cx="177260" cy="177738"/>
      </dsp:txXfrm>
    </dsp:sp>
    <dsp:sp modelId="{FFA95E15-5B1A-FF49-91F5-FCF2599FD73E}">
      <dsp:nvSpPr>
        <dsp:cNvPr id="0" name=""/>
        <dsp:cNvSpPr/>
      </dsp:nvSpPr>
      <dsp:spPr>
        <a:xfrm>
          <a:off x="1675423" y="27131"/>
          <a:ext cx="1194477" cy="1293045"/>
        </a:xfrm>
        <a:prstGeom prst="roundRect">
          <a:avLst>
            <a:gd name="adj" fmla="val 10000"/>
          </a:avLst>
        </a:prstGeom>
        <a:solidFill>
          <a:schemeClr val="accent3">
            <a:hueOff val="1189072"/>
            <a:satOff val="-850"/>
            <a:lumOff val="2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Spotify App Integration</a:t>
          </a:r>
        </a:p>
      </dsp:txBody>
      <dsp:txXfrm>
        <a:off x="1710408" y="62116"/>
        <a:ext cx="1124507" cy="1223075"/>
      </dsp:txXfrm>
    </dsp:sp>
    <dsp:sp modelId="{3D793903-88D2-614B-AE28-895FDE5CC341}">
      <dsp:nvSpPr>
        <dsp:cNvPr id="0" name=""/>
        <dsp:cNvSpPr/>
      </dsp:nvSpPr>
      <dsp:spPr>
        <a:xfrm>
          <a:off x="2989348" y="525539"/>
          <a:ext cx="253229" cy="296230"/>
        </a:xfrm>
        <a:prstGeom prst="rightArrow">
          <a:avLst>
            <a:gd name="adj1" fmla="val 60000"/>
            <a:gd name="adj2" fmla="val 50000"/>
          </a:avLst>
        </a:prstGeom>
        <a:solidFill>
          <a:schemeClr val="accent3">
            <a:hueOff val="1426887"/>
            <a:satOff val="-1020"/>
            <a:lumOff val="2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89348" y="584785"/>
        <a:ext cx="177260" cy="177738"/>
      </dsp:txXfrm>
    </dsp:sp>
    <dsp:sp modelId="{17764E96-99DE-B541-852E-1F5D7B23419E}">
      <dsp:nvSpPr>
        <dsp:cNvPr id="0" name=""/>
        <dsp:cNvSpPr/>
      </dsp:nvSpPr>
      <dsp:spPr>
        <a:xfrm>
          <a:off x="3347692" y="27131"/>
          <a:ext cx="1194477" cy="1293045"/>
        </a:xfrm>
        <a:prstGeom prst="roundRect">
          <a:avLst>
            <a:gd name="adj" fmla="val 10000"/>
          </a:avLst>
        </a:prstGeom>
        <a:solidFill>
          <a:schemeClr val="accent3">
            <a:hueOff val="2378145"/>
            <a:satOff val="-1700"/>
            <a:lumOff val="4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Encode API Credentials</a:t>
          </a:r>
        </a:p>
      </dsp:txBody>
      <dsp:txXfrm>
        <a:off x="3382677" y="62116"/>
        <a:ext cx="1124507" cy="1223075"/>
      </dsp:txXfrm>
    </dsp:sp>
    <dsp:sp modelId="{31764BCA-4879-F44F-88B2-0D03F0AB2FD1}">
      <dsp:nvSpPr>
        <dsp:cNvPr id="0" name=""/>
        <dsp:cNvSpPr/>
      </dsp:nvSpPr>
      <dsp:spPr>
        <a:xfrm>
          <a:off x="4661617" y="525539"/>
          <a:ext cx="253229" cy="296230"/>
        </a:xfrm>
        <a:prstGeom prst="rightArrow">
          <a:avLst>
            <a:gd name="adj1" fmla="val 60000"/>
            <a:gd name="adj2" fmla="val 50000"/>
          </a:avLst>
        </a:prstGeom>
        <a:solidFill>
          <a:schemeClr val="accent3">
            <a:hueOff val="2853774"/>
            <a:satOff val="-2040"/>
            <a:lumOff val="5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661617" y="584785"/>
        <a:ext cx="177260" cy="177738"/>
      </dsp:txXfrm>
    </dsp:sp>
    <dsp:sp modelId="{9BA745E5-C731-3444-88C3-49301535799E}">
      <dsp:nvSpPr>
        <dsp:cNvPr id="0" name=""/>
        <dsp:cNvSpPr/>
      </dsp:nvSpPr>
      <dsp:spPr>
        <a:xfrm>
          <a:off x="5019961" y="27131"/>
          <a:ext cx="1194477" cy="1293045"/>
        </a:xfrm>
        <a:prstGeom prst="roundRect">
          <a:avLst>
            <a:gd name="adj" fmla="val 10000"/>
          </a:avLst>
        </a:prstGeom>
        <a:solidFill>
          <a:schemeClr val="accent3">
            <a:hueOff val="3567217"/>
            <a:satOff val="-2550"/>
            <a:lumOff val="6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Obtain Spotify Access Token</a:t>
          </a:r>
        </a:p>
      </dsp:txBody>
      <dsp:txXfrm>
        <a:off x="5054946" y="62116"/>
        <a:ext cx="1124507" cy="1223075"/>
      </dsp:txXfrm>
    </dsp:sp>
    <dsp:sp modelId="{2CACA4DE-BABF-9045-85FE-4116DD2EFB36}">
      <dsp:nvSpPr>
        <dsp:cNvPr id="0" name=""/>
        <dsp:cNvSpPr/>
      </dsp:nvSpPr>
      <dsp:spPr>
        <a:xfrm>
          <a:off x="6333886" y="525539"/>
          <a:ext cx="253229" cy="296230"/>
        </a:xfrm>
        <a:prstGeom prst="rightArrow">
          <a:avLst>
            <a:gd name="adj1" fmla="val 60000"/>
            <a:gd name="adj2" fmla="val 50000"/>
          </a:avLst>
        </a:prstGeom>
        <a:solidFill>
          <a:schemeClr val="accent3">
            <a:hueOff val="4280660"/>
            <a:satOff val="-3060"/>
            <a:lumOff val="8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333886" y="584785"/>
        <a:ext cx="177260" cy="177738"/>
      </dsp:txXfrm>
    </dsp:sp>
    <dsp:sp modelId="{F180F4DC-6ECF-ED48-861A-F05EDB850E76}">
      <dsp:nvSpPr>
        <dsp:cNvPr id="0" name=""/>
        <dsp:cNvSpPr/>
      </dsp:nvSpPr>
      <dsp:spPr>
        <a:xfrm>
          <a:off x="6692230" y="27131"/>
          <a:ext cx="1194477" cy="1293045"/>
        </a:xfrm>
        <a:prstGeom prst="roundRect">
          <a:avLst>
            <a:gd name="adj" fmla="val 10000"/>
          </a:avLst>
        </a:prstGeom>
        <a:solidFill>
          <a:schemeClr val="accent3">
            <a:hueOff val="4756289"/>
            <a:satOff val="-3400"/>
            <a:lumOff val="9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Tracks within each Playlist using Spotify’s web API</a:t>
          </a:r>
        </a:p>
      </dsp:txBody>
      <dsp:txXfrm>
        <a:off x="6727215" y="62116"/>
        <a:ext cx="1124507" cy="1223075"/>
      </dsp:txXfrm>
    </dsp:sp>
    <dsp:sp modelId="{A5118A63-1629-7945-8366-8708C52DA754}">
      <dsp:nvSpPr>
        <dsp:cNvPr id="0" name=""/>
        <dsp:cNvSpPr/>
      </dsp:nvSpPr>
      <dsp:spPr>
        <a:xfrm>
          <a:off x="8006155" y="525539"/>
          <a:ext cx="253229" cy="296230"/>
        </a:xfrm>
        <a:prstGeom prst="rightArrow">
          <a:avLst>
            <a:gd name="adj1" fmla="val 60000"/>
            <a:gd name="adj2" fmla="val 50000"/>
          </a:avLst>
        </a:prstGeom>
        <a:solidFill>
          <a:schemeClr val="accent3">
            <a:hueOff val="5707547"/>
            <a:satOff val="-4080"/>
            <a:lumOff val="10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006155" y="584785"/>
        <a:ext cx="177260" cy="177738"/>
      </dsp:txXfrm>
    </dsp:sp>
    <dsp:sp modelId="{1759A052-7C4C-8E43-A0C8-D077392AA348}">
      <dsp:nvSpPr>
        <dsp:cNvPr id="0" name=""/>
        <dsp:cNvSpPr/>
      </dsp:nvSpPr>
      <dsp:spPr>
        <a:xfrm>
          <a:off x="8364499" y="27131"/>
          <a:ext cx="1194477" cy="1293045"/>
        </a:xfrm>
        <a:prstGeom prst="roundRect">
          <a:avLst>
            <a:gd name="adj" fmla="val 10000"/>
          </a:avLst>
        </a:prstGeom>
        <a:solidFill>
          <a:schemeClr val="accent3">
            <a:hueOff val="5945361"/>
            <a:satOff val="-4250"/>
            <a:lumOff val="1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Retrieve Audio Features of each Track using Spotify’s Web API</a:t>
          </a:r>
        </a:p>
      </dsp:txBody>
      <dsp:txXfrm>
        <a:off x="8399484" y="62116"/>
        <a:ext cx="1124507" cy="1223075"/>
      </dsp:txXfrm>
    </dsp:sp>
    <dsp:sp modelId="{D3563EFB-4A6C-EB4F-8F97-A4780DEE99B4}">
      <dsp:nvSpPr>
        <dsp:cNvPr id="0" name=""/>
        <dsp:cNvSpPr/>
      </dsp:nvSpPr>
      <dsp:spPr>
        <a:xfrm>
          <a:off x="9678424" y="525539"/>
          <a:ext cx="253229" cy="296230"/>
        </a:xfrm>
        <a:prstGeom prst="rightArrow">
          <a:avLst>
            <a:gd name="adj1" fmla="val 60000"/>
            <a:gd name="adj2" fmla="val 50000"/>
          </a:avLst>
        </a:prstGeom>
        <a:solidFill>
          <a:schemeClr val="accent3">
            <a:hueOff val="7134434"/>
            <a:satOff val="-5100"/>
            <a:lumOff val="13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678424" y="584785"/>
        <a:ext cx="177260" cy="177738"/>
      </dsp:txXfrm>
    </dsp:sp>
    <dsp:sp modelId="{180FF679-19CB-504D-B301-1BBF842C79F8}">
      <dsp:nvSpPr>
        <dsp:cNvPr id="0" name=""/>
        <dsp:cNvSpPr/>
      </dsp:nvSpPr>
      <dsp:spPr>
        <a:xfrm>
          <a:off x="10036767" y="27131"/>
          <a:ext cx="1194477" cy="1293045"/>
        </a:xfrm>
        <a:prstGeom prst="roundRect">
          <a:avLst>
            <a:gd name="adj" fmla="val 10000"/>
          </a:avLst>
        </a:prstGeom>
        <a:solidFill>
          <a:schemeClr val="accent3">
            <a:hueOff val="7134434"/>
            <a:satOff val="-5100"/>
            <a:lumOff val="13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Store &amp; Merge to a clean DataFrame for Analysis</a:t>
          </a:r>
        </a:p>
      </dsp:txBody>
      <dsp:txXfrm>
        <a:off x="10071752" y="62116"/>
        <a:ext cx="1124507" cy="1223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2/4/2020</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2/4/2020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8073391" y="293147"/>
            <a:ext cx="3759807" cy="1547813"/>
          </a:xfrm>
        </p:spPr>
        <p:txBody>
          <a:bodyPr/>
          <a:lstStyle/>
          <a:p>
            <a:pPr algn="ctr"/>
            <a:r>
              <a:rPr lang="en-US" dirty="0"/>
              <a:t>Trendspotting on Spotify</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076255" y="1944490"/>
            <a:ext cx="3756943" cy="722312"/>
          </a:xfrm>
        </p:spPr>
        <p:txBody>
          <a:bodyPr/>
          <a:lstStyle/>
          <a:p>
            <a:pPr algn="ctr"/>
            <a:r>
              <a:rPr lang="en-US" noProof="1"/>
              <a:t>A look into what what generates success on Spotify</a:t>
            </a:r>
          </a:p>
        </p:txBody>
      </p:sp>
      <p:pic>
        <p:nvPicPr>
          <p:cNvPr id="1026" name="Picture 2" descr="Image result for spotify&quot;">
            <a:extLst>
              <a:ext uri="{FF2B5EF4-FFF2-40B4-BE49-F238E27FC236}">
                <a16:creationId xmlns:a16="http://schemas.microsoft.com/office/drawing/2014/main" id="{F9779A41-4253-455A-87AE-9CB3907456A2}"/>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10984" r="10984"/>
          <a:stretch>
            <a:fillRect/>
          </a:stretch>
        </p:blipFill>
        <p:spPr bwMode="auto">
          <a:xfrm>
            <a:off x="-370" y="-1"/>
            <a:ext cx="7827992" cy="66912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506B6B-20C9-4791-A167-50FC0E82A456}"/>
              </a:ext>
            </a:extLst>
          </p:cNvPr>
          <p:cNvSpPr/>
          <p:nvPr/>
        </p:nvSpPr>
        <p:spPr>
          <a:xfrm>
            <a:off x="-370" y="6691279"/>
            <a:ext cx="12188561" cy="1841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7" name="Subtitle 4">
            <a:extLst>
              <a:ext uri="{FF2B5EF4-FFF2-40B4-BE49-F238E27FC236}">
                <a16:creationId xmlns:a16="http://schemas.microsoft.com/office/drawing/2014/main" id="{45F6C168-5305-4E9C-B24A-C2B8B6B62340}"/>
              </a:ext>
            </a:extLst>
          </p:cNvPr>
          <p:cNvSpPr txBox="1">
            <a:spLocks/>
          </p:cNvSpPr>
          <p:nvPr/>
        </p:nvSpPr>
        <p:spPr>
          <a:xfrm>
            <a:off x="8076255" y="2770332"/>
            <a:ext cx="3756943" cy="94053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noProof="1"/>
              <a:t>Group Members:</a:t>
            </a:r>
          </a:p>
          <a:p>
            <a:pPr algn="ctr"/>
            <a:r>
              <a:rPr lang="en-US" sz="1400" noProof="1"/>
              <a:t>Atul Nulkar, Keith Horbin, Jasmine Orr, Justin McSpadden, Stone Powell</a:t>
            </a: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a:cxnSpLocks/>
          </p:cNvCxnSpPr>
          <p:nvPr/>
        </p:nvCxnSpPr>
        <p:spPr>
          <a:xfrm>
            <a:off x="7804352" y="-97654"/>
            <a:ext cx="0" cy="6973085"/>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2</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Does duration of a song affect its position in a playlist?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620000"/>
            <a:ext cx="6992936" cy="775565"/>
          </a:xfrm>
        </p:spPr>
        <p:txBody>
          <a:bodyPr/>
          <a:lstStyle/>
          <a:p>
            <a:pPr marL="0" indent="0">
              <a:buNone/>
            </a:pPr>
            <a:r>
              <a:rPr lang="en-US" noProof="1"/>
              <a:t>Do shorter songs typically have better (lower) track positions? </a:t>
            </a:r>
          </a:p>
          <a:p>
            <a:pPr lvl="1"/>
            <a:endParaRPr lang="en-US" dirty="0"/>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10</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526090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908650D0-F56C-4903-BE4F-48FEE3C1299A}"/>
              </a:ext>
            </a:extLst>
          </p:cNvPr>
          <p:cNvPicPr>
            <a:picLocks noChangeAspect="1"/>
          </p:cNvPicPr>
          <p:nvPr/>
        </p:nvPicPr>
        <p:blipFill>
          <a:blip r:embed="rId2"/>
          <a:stretch>
            <a:fillRect/>
          </a:stretch>
        </p:blipFill>
        <p:spPr>
          <a:xfrm>
            <a:off x="3017796" y="226946"/>
            <a:ext cx="6152967" cy="6404108"/>
          </a:xfrm>
          <a:prstGeom prst="rect">
            <a:avLst/>
          </a:prstGeom>
        </p:spPr>
      </p:pic>
      <p:sp>
        <p:nvSpPr>
          <p:cNvPr id="7" name="Content Placeholder 5">
            <a:extLst>
              <a:ext uri="{FF2B5EF4-FFF2-40B4-BE49-F238E27FC236}">
                <a16:creationId xmlns:a16="http://schemas.microsoft.com/office/drawing/2014/main" id="{C6EE3DC0-55AB-4C7C-87A0-F3422DA49A09}"/>
              </a:ext>
            </a:extLst>
          </p:cNvPr>
          <p:cNvSpPr txBox="1">
            <a:spLocks/>
          </p:cNvSpPr>
          <p:nvPr/>
        </p:nvSpPr>
        <p:spPr>
          <a:xfrm>
            <a:off x="329842" y="438143"/>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Duration has no impact on track position in this study</a:t>
            </a:r>
          </a:p>
          <a:p>
            <a:r>
              <a:rPr lang="en-US" noProof="1"/>
              <a:t>Worth noting that despite the surge in streaming as the means to access music, music still generally follows the formula for radio friendly. </a:t>
            </a:r>
          </a:p>
        </p:txBody>
      </p:sp>
    </p:spTree>
    <p:extLst>
      <p:ext uri="{BB962C8B-B14F-4D97-AF65-F5344CB8AC3E}">
        <p14:creationId xmlns:p14="http://schemas.microsoft.com/office/powerpoint/2010/main" val="1146682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CD339196-CAC8-479C-8B83-A897D7172C88}"/>
              </a:ext>
            </a:extLst>
          </p:cNvPr>
          <p:cNvPicPr>
            <a:picLocks noChangeAspect="1"/>
          </p:cNvPicPr>
          <p:nvPr/>
        </p:nvPicPr>
        <p:blipFill>
          <a:blip r:embed="rId2"/>
          <a:stretch>
            <a:fillRect/>
          </a:stretch>
        </p:blipFill>
        <p:spPr>
          <a:xfrm>
            <a:off x="2959194" y="270975"/>
            <a:ext cx="6270171" cy="6316050"/>
          </a:xfrm>
          <a:prstGeom prst="rect">
            <a:avLst/>
          </a:prstGeom>
        </p:spPr>
      </p:pic>
    </p:spTree>
    <p:extLst>
      <p:ext uri="{BB962C8B-B14F-4D97-AF65-F5344CB8AC3E}">
        <p14:creationId xmlns:p14="http://schemas.microsoft.com/office/powerpoint/2010/main" val="343079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FFE03FC9-D599-4319-9E2B-9267103FD5CC}"/>
              </a:ext>
            </a:extLst>
          </p:cNvPr>
          <p:cNvPicPr>
            <a:picLocks noChangeAspect="1"/>
          </p:cNvPicPr>
          <p:nvPr/>
        </p:nvPicPr>
        <p:blipFill>
          <a:blip r:embed="rId2"/>
          <a:stretch>
            <a:fillRect/>
          </a:stretch>
        </p:blipFill>
        <p:spPr>
          <a:xfrm>
            <a:off x="3000652" y="152927"/>
            <a:ext cx="6045453" cy="6401979"/>
          </a:xfrm>
          <a:prstGeom prst="rect">
            <a:avLst/>
          </a:prstGeom>
        </p:spPr>
      </p:pic>
    </p:spTree>
    <p:extLst>
      <p:ext uri="{BB962C8B-B14F-4D97-AF65-F5344CB8AC3E}">
        <p14:creationId xmlns:p14="http://schemas.microsoft.com/office/powerpoint/2010/main" val="3269874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3</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Does the position of a song in a playlist impact it's popularity?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If a song is closer to the top of a playlist is it more popular?</a:t>
            </a:r>
          </a:p>
          <a:p>
            <a:r>
              <a:rPr lang="en-US" dirty="0"/>
              <a:t>How does the trend look for the sample set, genre, and playlist level?</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14</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142618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819FCF44-6716-4B44-B849-D8FF16362B7A}"/>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Universally all genres fit the pattern of a lower track position within a playlist aiding in increasing the popularity of the track.</a:t>
            </a:r>
          </a:p>
        </p:txBody>
      </p:sp>
      <p:pic>
        <p:nvPicPr>
          <p:cNvPr id="4" name="Picture 3">
            <a:extLst>
              <a:ext uri="{FF2B5EF4-FFF2-40B4-BE49-F238E27FC236}">
                <a16:creationId xmlns:a16="http://schemas.microsoft.com/office/drawing/2014/main" id="{E4BFC702-2913-4747-82C4-FB0862491ECF}"/>
              </a:ext>
            </a:extLst>
          </p:cNvPr>
          <p:cNvPicPr>
            <a:picLocks noChangeAspect="1"/>
          </p:cNvPicPr>
          <p:nvPr/>
        </p:nvPicPr>
        <p:blipFill>
          <a:blip r:embed="rId2"/>
          <a:stretch>
            <a:fillRect/>
          </a:stretch>
        </p:blipFill>
        <p:spPr>
          <a:xfrm>
            <a:off x="446907" y="190142"/>
            <a:ext cx="7728308" cy="6258283"/>
          </a:xfrm>
          <a:prstGeom prst="rect">
            <a:avLst/>
          </a:prstGeom>
        </p:spPr>
      </p:pic>
    </p:spTree>
    <p:extLst>
      <p:ext uri="{BB962C8B-B14F-4D97-AF65-F5344CB8AC3E}">
        <p14:creationId xmlns:p14="http://schemas.microsoft.com/office/powerpoint/2010/main" val="516525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9" name="Content Placeholder 5">
            <a:extLst>
              <a:ext uri="{FF2B5EF4-FFF2-40B4-BE49-F238E27FC236}">
                <a16:creationId xmlns:a16="http://schemas.microsoft.com/office/drawing/2014/main" id="{06D6CA03-E399-4061-8CEA-064E18B01600}"/>
              </a:ext>
            </a:extLst>
          </p:cNvPr>
          <p:cNvSpPr txBox="1">
            <a:spLocks/>
          </p:cNvSpPr>
          <p:nvPr/>
        </p:nvSpPr>
        <p:spPr>
          <a:xfrm>
            <a:off x="8427721" y="27621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Density suggests that the better performing popularity rank holds to a track number of 40 or less. </a:t>
            </a:r>
          </a:p>
        </p:txBody>
      </p:sp>
      <p:pic>
        <p:nvPicPr>
          <p:cNvPr id="3" name="Picture 2">
            <a:extLst>
              <a:ext uri="{FF2B5EF4-FFF2-40B4-BE49-F238E27FC236}">
                <a16:creationId xmlns:a16="http://schemas.microsoft.com/office/drawing/2014/main" id="{461BC719-D3AD-4CB0-86A8-237EADFDE7A1}"/>
              </a:ext>
            </a:extLst>
          </p:cNvPr>
          <p:cNvPicPr>
            <a:picLocks noChangeAspect="1"/>
          </p:cNvPicPr>
          <p:nvPr/>
        </p:nvPicPr>
        <p:blipFill>
          <a:blip r:embed="rId2"/>
          <a:stretch>
            <a:fillRect/>
          </a:stretch>
        </p:blipFill>
        <p:spPr>
          <a:xfrm>
            <a:off x="152776" y="0"/>
            <a:ext cx="6762373" cy="6354630"/>
          </a:xfrm>
          <a:prstGeom prst="rect">
            <a:avLst/>
          </a:prstGeom>
        </p:spPr>
      </p:pic>
    </p:spTree>
    <p:extLst>
      <p:ext uri="{BB962C8B-B14F-4D97-AF65-F5344CB8AC3E}">
        <p14:creationId xmlns:p14="http://schemas.microsoft.com/office/powerpoint/2010/main" val="28220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17</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B9FF16EF-0A94-48A7-9C1E-5F5C3AC03F32}"/>
              </a:ext>
            </a:extLst>
          </p:cNvPr>
          <p:cNvPicPr>
            <a:picLocks noChangeAspect="1"/>
          </p:cNvPicPr>
          <p:nvPr/>
        </p:nvPicPr>
        <p:blipFill>
          <a:blip r:embed="rId2"/>
          <a:stretch>
            <a:fillRect/>
          </a:stretch>
        </p:blipFill>
        <p:spPr>
          <a:xfrm>
            <a:off x="1150805" y="0"/>
            <a:ext cx="9886950" cy="6591299"/>
          </a:xfrm>
          <a:prstGeom prst="rect">
            <a:avLst/>
          </a:prstGeom>
        </p:spPr>
      </p:pic>
    </p:spTree>
    <p:extLst>
      <p:ext uri="{BB962C8B-B14F-4D97-AF65-F5344CB8AC3E}">
        <p14:creationId xmlns:p14="http://schemas.microsoft.com/office/powerpoint/2010/main" val="76031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18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6" name="Picture 5">
            <a:extLst>
              <a:ext uri="{FF2B5EF4-FFF2-40B4-BE49-F238E27FC236}">
                <a16:creationId xmlns:a16="http://schemas.microsoft.com/office/drawing/2014/main" id="{765E0011-48E1-4B48-B974-6F3042592E0B}"/>
              </a:ext>
            </a:extLst>
          </p:cNvPr>
          <p:cNvPicPr>
            <a:picLocks noChangeAspect="1"/>
          </p:cNvPicPr>
          <p:nvPr/>
        </p:nvPicPr>
        <p:blipFill>
          <a:blip r:embed="rId2"/>
          <a:stretch>
            <a:fillRect/>
          </a:stretch>
        </p:blipFill>
        <p:spPr>
          <a:xfrm>
            <a:off x="1115894" y="0"/>
            <a:ext cx="9956771" cy="6637847"/>
          </a:xfrm>
          <a:prstGeom prst="rect">
            <a:avLst/>
          </a:prstGeom>
        </p:spPr>
      </p:pic>
    </p:spTree>
    <p:extLst>
      <p:ext uri="{BB962C8B-B14F-4D97-AF65-F5344CB8AC3E}">
        <p14:creationId xmlns:p14="http://schemas.microsoft.com/office/powerpoint/2010/main" val="237693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4</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191129"/>
          </a:xfrm>
        </p:spPr>
        <p:txBody>
          <a:bodyPr/>
          <a:lstStyle/>
          <a:p>
            <a:r>
              <a:rPr lang="en-US" noProof="1"/>
              <a:t>How are popular songs trending in terms of their valence. Is there any correlation between the speechiness and the valence of a song?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How do songs that sound more positive (e.g. happy, cheerful, euphoric), do vs songs that sound more negative (e.g. sad, depressed, angry)?</a:t>
            </a:r>
          </a:p>
          <a:p>
            <a:r>
              <a:rPr lang="en-US" dirty="0"/>
              <a:t>Does </a:t>
            </a:r>
            <a:r>
              <a:rPr lang="en-US" dirty="0" err="1"/>
              <a:t>speechiness</a:t>
            </a:r>
            <a:r>
              <a:rPr lang="en-US" dirty="0"/>
              <a:t> trend more positively or negatively?</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19</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
        <p:nvSpPr>
          <p:cNvPr id="20" name="Content Placeholder 3">
            <a:extLst>
              <a:ext uri="{FF2B5EF4-FFF2-40B4-BE49-F238E27FC236}">
                <a16:creationId xmlns:a16="http://schemas.microsoft.com/office/drawing/2014/main" id="{8D85C6C8-DD9A-45EA-9F11-6A6EAE07FAC4}"/>
              </a:ext>
            </a:extLst>
          </p:cNvPr>
          <p:cNvSpPr txBox="1">
            <a:spLocks/>
          </p:cNvSpPr>
          <p:nvPr/>
        </p:nvSpPr>
        <p:spPr>
          <a:xfrm>
            <a:off x="353161" y="3847934"/>
            <a:ext cx="6992936" cy="2650066"/>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err="1"/>
              <a:t>Speechiness</a:t>
            </a:r>
            <a:r>
              <a:rPr lang="en-US" sz="1400" dirty="0"/>
              <a:t>: </a:t>
            </a:r>
            <a:r>
              <a:rPr lang="en-US" sz="1400" i="1" dirty="0"/>
              <a:t>“</a:t>
            </a:r>
            <a:r>
              <a:rPr lang="en-US" sz="1400" i="1" dirty="0" err="1"/>
              <a:t>Speechiness</a:t>
            </a:r>
            <a:r>
              <a:rPr lang="en-US" sz="1400" i="1" dirty="0"/>
              <a:t> detects the presence of spoken words in a track”. If the </a:t>
            </a:r>
            <a:r>
              <a:rPr lang="en-US" sz="1400" i="1" dirty="0" err="1"/>
              <a:t>speechiness</a:t>
            </a:r>
            <a:r>
              <a:rPr lang="en-US" sz="1400" i="1" dirty="0"/>
              <a:t> of a song is above 0.66, it is probably made of spoken words, a score between 0.33 and 0.66 is a song that may contain both music and words, and a score below 0.33 means the song does not have any speech.</a:t>
            </a:r>
          </a:p>
          <a:p>
            <a:r>
              <a:rPr lang="en-US" sz="1400" b="1" dirty="0"/>
              <a:t>Valence</a:t>
            </a:r>
            <a:r>
              <a:rPr lang="en-US" sz="1400" dirty="0"/>
              <a:t>: </a:t>
            </a:r>
            <a:r>
              <a:rPr lang="en-US" sz="1400" i="1" dirty="0"/>
              <a:t>“A measure from 0.0 to 1.0 describing the musical positiveness conveyed by a track. Tracks with high valence sound more positive (e.g. happy, cheerful, euphoric), while tracks with low valence sound more negative (e.g. sad, depressed, angry)”.</a:t>
            </a:r>
            <a:endParaRPr lang="en-US" sz="1400" i="1" noProof="1"/>
          </a:p>
          <a:p>
            <a:pPr marL="606425"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3740210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Motivations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41046" y="3838569"/>
            <a:ext cx="3878580" cy="1453560"/>
          </a:xfrm>
        </p:spPr>
        <p:txBody>
          <a:bodyPr/>
          <a:lstStyle/>
          <a:p>
            <a:pPr marL="0" indent="0">
              <a:buNone/>
            </a:pPr>
            <a:r>
              <a:rPr lang="en-US" noProof="1"/>
              <a:t>No common Valence trend for all genres.</a:t>
            </a:r>
          </a:p>
          <a:p>
            <a:pPr marL="0" indent="0">
              <a:buNone/>
            </a:pPr>
            <a:r>
              <a:rPr lang="en-US" noProof="1"/>
              <a:t>Generally all genres have increasingly trended more negative over the past two years and at best have been flat. Jazz had the largest  positive trend since 2018 </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B33913FB-8D39-4B9E-86DE-E049F523D852}"/>
              </a:ext>
            </a:extLst>
          </p:cNvPr>
          <p:cNvPicPr>
            <a:picLocks noChangeAspect="1"/>
          </p:cNvPicPr>
          <p:nvPr/>
        </p:nvPicPr>
        <p:blipFill>
          <a:blip r:embed="rId2"/>
          <a:stretch>
            <a:fillRect/>
          </a:stretch>
        </p:blipFill>
        <p:spPr>
          <a:xfrm>
            <a:off x="0" y="0"/>
            <a:ext cx="6916731" cy="3752850"/>
          </a:xfrm>
          <a:prstGeom prst="rect">
            <a:avLst/>
          </a:prstGeom>
        </p:spPr>
      </p:pic>
      <p:pic>
        <p:nvPicPr>
          <p:cNvPr id="7" name="Picture 6">
            <a:extLst>
              <a:ext uri="{FF2B5EF4-FFF2-40B4-BE49-F238E27FC236}">
                <a16:creationId xmlns:a16="http://schemas.microsoft.com/office/drawing/2014/main" id="{F4BEB47C-B7A2-4407-AC24-009F536DF443}"/>
              </a:ext>
            </a:extLst>
          </p:cNvPr>
          <p:cNvPicPr>
            <a:picLocks noChangeAspect="1"/>
          </p:cNvPicPr>
          <p:nvPr/>
        </p:nvPicPr>
        <p:blipFill>
          <a:blip r:embed="rId3"/>
          <a:stretch>
            <a:fillRect/>
          </a:stretch>
        </p:blipFill>
        <p:spPr>
          <a:xfrm>
            <a:off x="5097575" y="2914287"/>
            <a:ext cx="6637225" cy="3601197"/>
          </a:xfrm>
          <a:prstGeom prst="rect">
            <a:avLst/>
          </a:prstGeom>
        </p:spPr>
      </p:pic>
    </p:spTree>
    <p:extLst>
      <p:ext uri="{BB962C8B-B14F-4D97-AF65-F5344CB8AC3E}">
        <p14:creationId xmlns:p14="http://schemas.microsoft.com/office/powerpoint/2010/main" val="3857514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B8CBEED-8C3C-46B8-999C-5CD443A43A50}"/>
              </a:ext>
            </a:extLst>
          </p:cNvPr>
          <p:cNvPicPr>
            <a:picLocks noChangeAspect="1"/>
          </p:cNvPicPr>
          <p:nvPr/>
        </p:nvPicPr>
        <p:blipFill>
          <a:blip r:embed="rId2"/>
          <a:stretch>
            <a:fillRect/>
          </a:stretch>
        </p:blipFill>
        <p:spPr>
          <a:xfrm>
            <a:off x="6557521" y="85282"/>
            <a:ext cx="5631040" cy="5877361"/>
          </a:xfrm>
          <a:prstGeom prst="rect">
            <a:avLst/>
          </a:prstGeom>
        </p:spPr>
      </p:pic>
      <p:pic>
        <p:nvPicPr>
          <p:cNvPr id="6" name="Picture 5">
            <a:extLst>
              <a:ext uri="{FF2B5EF4-FFF2-40B4-BE49-F238E27FC236}">
                <a16:creationId xmlns:a16="http://schemas.microsoft.com/office/drawing/2014/main" id="{8E4428C3-5199-4773-B296-8B6AE34B5F10}"/>
              </a:ext>
            </a:extLst>
          </p:cNvPr>
          <p:cNvPicPr>
            <a:picLocks noChangeAspect="1"/>
          </p:cNvPicPr>
          <p:nvPr/>
        </p:nvPicPr>
        <p:blipFill>
          <a:blip r:embed="rId3"/>
          <a:stretch>
            <a:fillRect/>
          </a:stretch>
        </p:blipFill>
        <p:spPr>
          <a:xfrm>
            <a:off x="93307" y="85282"/>
            <a:ext cx="6464214" cy="6467477"/>
          </a:xfrm>
          <a:prstGeom prst="rect">
            <a:avLst/>
          </a:prstGeom>
        </p:spPr>
      </p:pic>
      <p:sp>
        <p:nvSpPr>
          <p:cNvPr id="9" name="Content Placeholder 5">
            <a:extLst>
              <a:ext uri="{FF2B5EF4-FFF2-40B4-BE49-F238E27FC236}">
                <a16:creationId xmlns:a16="http://schemas.microsoft.com/office/drawing/2014/main" id="{A70E3094-06B7-438C-95D4-5AB1F718DEC9}"/>
              </a:ext>
            </a:extLst>
          </p:cNvPr>
          <p:cNvSpPr txBox="1">
            <a:spLocks/>
          </p:cNvSpPr>
          <p:nvPr/>
        </p:nvSpPr>
        <p:spPr>
          <a:xfrm>
            <a:off x="3949251" y="3704778"/>
            <a:ext cx="2687954" cy="2847981"/>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noProof="1"/>
              <a:t>Valence Trends positively on the presence of increased words/lyrics across all genres</a:t>
            </a:r>
          </a:p>
          <a:p>
            <a:r>
              <a:rPr lang="en-US" sz="1400" noProof="1"/>
              <a:t>Sample of Latin illustrates the presence of lyrics and the content of them attributes to positivity</a:t>
            </a:r>
          </a:p>
          <a:p>
            <a:r>
              <a:rPr lang="en-US" sz="1400" noProof="1"/>
              <a:t>Sample of Metal illustrates the presence of lyrics and the content of them attributes to negativity</a:t>
            </a:r>
          </a:p>
          <a:p>
            <a:r>
              <a:rPr lang="en-US" sz="1400" noProof="1"/>
              <a:t>Sample of Jazz illustrates the absence of lyrics resulting in a negativity</a:t>
            </a:r>
          </a:p>
          <a:p>
            <a:endParaRPr lang="en-US" sz="1400" noProof="1"/>
          </a:p>
          <a:p>
            <a:endParaRPr lang="en-US" noProof="1"/>
          </a:p>
        </p:txBody>
      </p:sp>
    </p:spTree>
    <p:extLst>
      <p:ext uri="{BB962C8B-B14F-4D97-AF65-F5344CB8AC3E}">
        <p14:creationId xmlns:p14="http://schemas.microsoft.com/office/powerpoint/2010/main" val="32707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5</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363" y="1079999"/>
            <a:ext cx="6992937" cy="1414626"/>
          </a:xfrm>
        </p:spPr>
        <p:txBody>
          <a:bodyPr/>
          <a:lstStyle/>
          <a:p>
            <a:r>
              <a:rPr lang="en-US" noProof="1"/>
              <a:t>How do various Audio Features of a Song such as influence the popularity of Songs?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89649" y="2063344"/>
            <a:ext cx="6992936" cy="2650066"/>
          </a:xfrm>
        </p:spPr>
        <p:txBody>
          <a:bodyPr/>
          <a:lstStyle/>
          <a:p>
            <a:r>
              <a:rPr lang="en-US" dirty="0"/>
              <a:t>Are there certain ranges for audio features that cause a song to be more popular?</a:t>
            </a:r>
          </a:p>
          <a:p>
            <a:pPr marL="606425" lvl="1" indent="-342900">
              <a:buFont typeface="+mj-lt"/>
              <a:buAutoNum type="arabicPeriod"/>
            </a:pPr>
            <a:endParaRPr lang="en-US" dirty="0"/>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22</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38975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Danceability</a:t>
            </a:r>
            <a:r>
              <a:rPr lang="en-US" dirty="0"/>
              <a:t>: “</a:t>
            </a:r>
            <a:r>
              <a:rPr lang="en-US" i="1" dirty="0"/>
              <a:t>Danceability describes how suitable a track is for dancing based on a combination of musical elements including tempo, rhythm stability, beat strength, and overall regularity. A value of 0.0 is least danceable and 1.0 is most danceable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0C7C2DBB-850C-4A2B-A660-A922449E16C8}"/>
              </a:ext>
            </a:extLst>
          </p:cNvPr>
          <p:cNvPicPr>
            <a:picLocks noChangeAspect="1"/>
          </p:cNvPicPr>
          <p:nvPr/>
        </p:nvPicPr>
        <p:blipFill>
          <a:blip r:embed="rId2"/>
          <a:stretch>
            <a:fillRect/>
          </a:stretch>
        </p:blipFill>
        <p:spPr>
          <a:xfrm>
            <a:off x="3356775" y="0"/>
            <a:ext cx="6330150" cy="6620523"/>
          </a:xfrm>
          <a:prstGeom prst="rect">
            <a:avLst/>
          </a:prstGeom>
        </p:spPr>
      </p:pic>
    </p:spTree>
    <p:extLst>
      <p:ext uri="{BB962C8B-B14F-4D97-AF65-F5344CB8AC3E}">
        <p14:creationId xmlns:p14="http://schemas.microsoft.com/office/powerpoint/2010/main" val="2823665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b="1" dirty="0" err="1"/>
              <a:t>Speechiness</a:t>
            </a:r>
            <a:r>
              <a:rPr lang="en-US" dirty="0"/>
              <a:t>: </a:t>
            </a:r>
            <a:r>
              <a:rPr lang="en-US" i="1" dirty="0"/>
              <a:t>“</a:t>
            </a:r>
            <a:r>
              <a:rPr lang="en-US" i="1" dirty="0" err="1"/>
              <a:t>Speechiness</a:t>
            </a:r>
            <a:r>
              <a:rPr lang="en-US" i="1" dirty="0"/>
              <a:t> detects the presence of spoken words in a track”. If the </a:t>
            </a:r>
            <a:r>
              <a:rPr lang="en-US" i="1" dirty="0" err="1"/>
              <a:t>speechiness</a:t>
            </a:r>
            <a:r>
              <a:rPr lang="en-US" i="1" dirty="0"/>
              <a:t> of a song is above 0.66, it is probably made of spoken words, a score between 0.33 and 0.66 is a song that may contain both music and words, and a score below 0.33 means the song does not have any speech.</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2AF6C35F-7EFA-481C-AB1C-18857703009D}"/>
              </a:ext>
            </a:extLst>
          </p:cNvPr>
          <p:cNvPicPr>
            <a:picLocks noChangeAspect="1"/>
          </p:cNvPicPr>
          <p:nvPr/>
        </p:nvPicPr>
        <p:blipFill>
          <a:blip r:embed="rId2"/>
          <a:stretch>
            <a:fillRect/>
          </a:stretch>
        </p:blipFill>
        <p:spPr>
          <a:xfrm>
            <a:off x="3581400" y="40449"/>
            <a:ext cx="6219825" cy="6505138"/>
          </a:xfrm>
          <a:prstGeom prst="rect">
            <a:avLst/>
          </a:prstGeom>
        </p:spPr>
      </p:pic>
    </p:spTree>
    <p:extLst>
      <p:ext uri="{BB962C8B-B14F-4D97-AF65-F5344CB8AC3E}">
        <p14:creationId xmlns:p14="http://schemas.microsoft.com/office/powerpoint/2010/main" val="3001742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Valence</a:t>
            </a:r>
            <a:r>
              <a:rPr lang="en-US" dirty="0"/>
              <a:t>: “</a:t>
            </a:r>
            <a:r>
              <a:rPr lang="en-US" i="1" dirty="0"/>
              <a:t>A measure from 0.0 to 1.0 describing the musical positiveness conveyed by a track. Tracks with high valence sound more positive (e.g. happy, cheerful, euphoric), while tracks with low valence sound more negative (e.g. sad, depressed, angry)</a:t>
            </a:r>
            <a:r>
              <a:rPr lang="en-US" dirty="0"/>
              <a:t>”.</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504A2A6B-B74A-4C59-88B0-8069F125D4E3}"/>
              </a:ext>
            </a:extLst>
          </p:cNvPr>
          <p:cNvPicPr>
            <a:picLocks noChangeAspect="1"/>
          </p:cNvPicPr>
          <p:nvPr/>
        </p:nvPicPr>
        <p:blipFill>
          <a:blip r:embed="rId2"/>
          <a:stretch>
            <a:fillRect/>
          </a:stretch>
        </p:blipFill>
        <p:spPr>
          <a:xfrm>
            <a:off x="3341964" y="0"/>
            <a:ext cx="6344961" cy="6636014"/>
          </a:xfrm>
          <a:prstGeom prst="rect">
            <a:avLst/>
          </a:prstGeom>
        </p:spPr>
      </p:pic>
    </p:spTree>
    <p:extLst>
      <p:ext uri="{BB962C8B-B14F-4D97-AF65-F5344CB8AC3E}">
        <p14:creationId xmlns:p14="http://schemas.microsoft.com/office/powerpoint/2010/main" val="3237706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 y="1949869"/>
            <a:ext cx="2994870" cy="2714410"/>
          </a:xfrm>
        </p:spPr>
        <p:txBody>
          <a:bodyPr/>
          <a:lstStyle/>
          <a:p>
            <a:r>
              <a:rPr lang="en-US" b="1" dirty="0" err="1"/>
              <a:t>Acousticness</a:t>
            </a:r>
            <a:r>
              <a:rPr lang="en-US" dirty="0"/>
              <a:t>: </a:t>
            </a:r>
            <a:r>
              <a:rPr lang="en-US" i="1" dirty="0"/>
              <a:t>This value describes how acoustic a song is. A score of 1.0 means the song is most likely to be an acoustic one</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DA35C4DB-E8C8-4806-BE7D-22407A35B8F2}"/>
              </a:ext>
            </a:extLst>
          </p:cNvPr>
          <p:cNvPicPr>
            <a:picLocks noChangeAspect="1"/>
          </p:cNvPicPr>
          <p:nvPr/>
        </p:nvPicPr>
        <p:blipFill>
          <a:blip r:embed="rId2"/>
          <a:stretch>
            <a:fillRect/>
          </a:stretch>
        </p:blipFill>
        <p:spPr>
          <a:xfrm>
            <a:off x="2994871" y="67181"/>
            <a:ext cx="6282479" cy="6570666"/>
          </a:xfrm>
          <a:prstGeom prst="rect">
            <a:avLst/>
          </a:prstGeom>
        </p:spPr>
      </p:pic>
    </p:spTree>
    <p:extLst>
      <p:ext uri="{BB962C8B-B14F-4D97-AF65-F5344CB8AC3E}">
        <p14:creationId xmlns:p14="http://schemas.microsoft.com/office/powerpoint/2010/main" val="2875371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Post Mortem</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3861915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36000"/>
            <a:ext cx="11473200" cy="540000"/>
          </a:xfrm>
        </p:spPr>
        <p:txBody>
          <a:bodyPr/>
          <a:lstStyle/>
          <a:p>
            <a:pPr algn="ctr"/>
            <a:r>
              <a:rPr lang="en-US" u="sng" dirty="0"/>
              <a:t>Closing Remarks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751659" y="616153"/>
            <a:ext cx="11079221" cy="5863609"/>
          </a:xfrm>
        </p:spPr>
        <p:txBody>
          <a:bodyPr/>
          <a:lstStyle/>
          <a:p>
            <a:r>
              <a:rPr lang="en-US" b="1" noProof="1"/>
              <a:t>Main takeaways</a:t>
            </a:r>
          </a:p>
          <a:p>
            <a:pPr lvl="1"/>
            <a:r>
              <a:rPr lang="en-US" b="1" noProof="1"/>
              <a:t>Key things that impact making it to a playlist and popularity. </a:t>
            </a:r>
          </a:p>
          <a:p>
            <a:pPr lvl="2"/>
            <a:r>
              <a:rPr lang="en-US" sz="1600" noProof="1"/>
              <a:t>Songs need to be in duration of 4 minutes or less</a:t>
            </a:r>
          </a:p>
          <a:p>
            <a:pPr lvl="2"/>
            <a:r>
              <a:rPr lang="en-US" sz="1600" noProof="1"/>
              <a:t>Ideally in a track position of 40 or less in a playlist </a:t>
            </a:r>
          </a:p>
          <a:p>
            <a:pPr lvl="2"/>
            <a:r>
              <a:rPr lang="en-US" sz="1600" noProof="1"/>
              <a:t>Great dancability: ideally .6 or higher</a:t>
            </a:r>
          </a:p>
          <a:p>
            <a:pPr lvl="2"/>
            <a:r>
              <a:rPr lang="en-US" sz="1600" noProof="1"/>
              <a:t>Right amount of speechiness: 0.1- 0.2</a:t>
            </a:r>
          </a:p>
          <a:p>
            <a:pPr lvl="2"/>
            <a:r>
              <a:rPr lang="en-US" sz="1600" noProof="1"/>
              <a:t>Valence must be ideally greater than 0.6 </a:t>
            </a:r>
          </a:p>
          <a:p>
            <a:pPr marL="536575" lvl="2" indent="0">
              <a:buNone/>
            </a:pPr>
            <a:endParaRPr lang="en-US" noProof="1"/>
          </a:p>
          <a:p>
            <a:r>
              <a:rPr lang="en-US" b="1" noProof="1"/>
              <a:t>Difficulties:</a:t>
            </a:r>
          </a:p>
          <a:p>
            <a:pPr lvl="1"/>
            <a:r>
              <a:rPr lang="en-US" noProof="1"/>
              <a:t>Handling Git Bash </a:t>
            </a:r>
          </a:p>
          <a:p>
            <a:pPr lvl="1"/>
            <a:r>
              <a:rPr lang="en-US" noProof="1"/>
              <a:t>Challenges dealing with API data. We initially looked at tracking popularity over time, but we had to change our research based off what we could get from the API. </a:t>
            </a:r>
          </a:p>
          <a:p>
            <a:pPr marL="263525" lvl="1" indent="0">
              <a:buNone/>
            </a:pPr>
            <a:endParaRPr lang="en-US" noProof="1"/>
          </a:p>
          <a:p>
            <a:r>
              <a:rPr lang="en-US" b="1" noProof="1"/>
              <a:t>What we would research next:</a:t>
            </a:r>
          </a:p>
          <a:p>
            <a:pPr lvl="1"/>
            <a:r>
              <a:rPr lang="en-US" noProof="1"/>
              <a:t>How to make a perfect track. Would leverage Spotify API for audio analysis.</a:t>
            </a:r>
          </a:p>
          <a:p>
            <a:pPr lvl="1"/>
            <a:endParaRPr lang="en-US" noProof="1"/>
          </a:p>
          <a:p>
            <a:pPr lvl="1"/>
            <a:r>
              <a:rPr lang="en-US" noProof="1"/>
              <a:t>Would take a more detailed look into valence. Look at valence over speechiness over the last 10 years and see if there was a trend.</a:t>
            </a:r>
          </a:p>
          <a:p>
            <a:pPr lvl="1"/>
            <a:endParaRPr lang="en-US" noProof="1"/>
          </a:p>
          <a:p>
            <a:pPr lvl="1"/>
            <a:r>
              <a:rPr lang="en-US" noProof="1"/>
              <a:t>Set up the Spotify API to call every 6 hours and analyze how spotify updates playlists. How they move track positions, how they decided what songs to add or take away, and how this impacts popularity. </a:t>
            </a:r>
          </a:p>
          <a:p>
            <a:pPr lvl="1"/>
            <a:endParaRPr lang="en-US" noProof="1"/>
          </a:p>
          <a:p>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28</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378716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Any Questions?</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29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050" name="Picture 2" descr="Image result for panda&quot;">
            <a:extLst>
              <a:ext uri="{FF2B5EF4-FFF2-40B4-BE49-F238E27FC236}">
                <a16:creationId xmlns:a16="http://schemas.microsoft.com/office/drawing/2014/main" id="{1D2B1147-4B8D-49A2-BD97-FF20C6B57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467" y="2590326"/>
            <a:ext cx="6143625"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9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Motivation &amp; Research Questions</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43827"/>
            <a:ext cx="7209642" cy="5594019"/>
          </a:xfrm>
        </p:spPr>
        <p:txBody>
          <a:bodyPr/>
          <a:lstStyle/>
          <a:p>
            <a:r>
              <a:rPr lang="en-US" sz="1600" b="1" dirty="0"/>
              <a:t>Explore some of the data points that enables Spotify to generate and curate their most Popular Playlists.</a:t>
            </a:r>
          </a:p>
          <a:p>
            <a:r>
              <a:rPr lang="en-US" sz="1600" b="1" dirty="0"/>
              <a:t>Analyze Spotify’s publicly available Playlists and Songs across different Genres of music to understand the different Audio Features and determine </a:t>
            </a:r>
            <a:r>
              <a:rPr lang="en-US" sz="1600" b="1" i="1" dirty="0"/>
              <a:t>relationships</a:t>
            </a:r>
            <a:r>
              <a:rPr lang="en-US" sz="1600" b="1" dirty="0"/>
              <a:t> and </a:t>
            </a:r>
            <a:r>
              <a:rPr lang="en-US" sz="1600" b="1" i="1" dirty="0"/>
              <a:t>trends </a:t>
            </a:r>
            <a:r>
              <a:rPr lang="en-US" sz="1600" b="1" dirty="0"/>
              <a:t>driving their Popularity.</a:t>
            </a:r>
          </a:p>
          <a:p>
            <a:endParaRPr lang="en-US" sz="1600" dirty="0"/>
          </a:p>
          <a:p>
            <a:pPr marL="606425" lvl="1" indent="-342900">
              <a:buFont typeface="+mj-lt"/>
              <a:buAutoNum type="arabicPeriod"/>
            </a:pPr>
            <a:r>
              <a:rPr lang="en-US" dirty="0"/>
              <a:t>Which Genres are more popular than others? Statistically, are there significant differences in Popularity between Genres?</a:t>
            </a:r>
          </a:p>
          <a:p>
            <a:pPr marL="606425" lvl="1" indent="-342900">
              <a:buFont typeface="+mj-lt"/>
              <a:buAutoNum type="arabicPeriod"/>
            </a:pPr>
            <a:r>
              <a:rPr lang="en-US" dirty="0"/>
              <a:t>Does the Duration of a song affect it’s Position within a playlist?</a:t>
            </a:r>
          </a:p>
          <a:p>
            <a:pPr marL="606425" lvl="1" indent="-342900">
              <a:buFont typeface="+mj-lt"/>
              <a:buAutoNum type="arabicPeriod"/>
            </a:pPr>
            <a:r>
              <a:rPr lang="en-US" dirty="0"/>
              <a:t>Does the Position of a song in a playlist impact it’s Popularity?</a:t>
            </a:r>
          </a:p>
          <a:p>
            <a:pPr marL="606425" lvl="1" indent="-342900">
              <a:buFont typeface="+mj-lt"/>
              <a:buAutoNum type="arabicPeriod"/>
            </a:pPr>
            <a:r>
              <a:rPr lang="en-US" dirty="0"/>
              <a:t>How are popular songs trending in terms of their Valence, i.e. songs that sound more positive (e.g. happy, cheerful, euphoric), vs songs that sound more negative (e.g. sad, depressed, angry)? Is there any correlation between the Speechiness and the Valence of a song?</a:t>
            </a:r>
            <a:r>
              <a:rPr lang="en-US" noProof="1"/>
              <a:t> </a:t>
            </a:r>
            <a:endParaRPr lang="en-US" dirty="0"/>
          </a:p>
          <a:p>
            <a:pPr marL="606425" lvl="1" indent="-342900">
              <a:buFont typeface="+mj-lt"/>
              <a:buAutoNum type="arabicPeriod"/>
            </a:pPr>
            <a:r>
              <a:rPr lang="en-US" dirty="0"/>
              <a:t>How do various Audio Features of a Song - such as it's Danceability and Energy - influence it’s Popularity?</a:t>
            </a:r>
            <a:endParaRPr lang="en-US" noProof="1"/>
          </a:p>
          <a:p>
            <a:pPr marL="606425" lvl="1" indent="-342900">
              <a:buFont typeface="+mj-lt"/>
              <a:buAutoNum type="arabicPeriod"/>
            </a:pPr>
            <a:endParaRPr lang="en-US" sz="1400" dirty="0"/>
          </a:p>
          <a:p>
            <a:pPr marL="0" indent="0">
              <a:buNone/>
            </a:pPr>
            <a:endParaRPr lang="en-US" sz="1600" dirty="0"/>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pic>
        <p:nvPicPr>
          <p:cNvPr id="1026" name="Picture 2" descr="Image result for fake playlists&quot;">
            <a:extLst>
              <a:ext uri="{FF2B5EF4-FFF2-40B4-BE49-F238E27FC236}">
                <a16:creationId xmlns:a16="http://schemas.microsoft.com/office/drawing/2014/main" id="{F55B5E2C-1A81-4A02-A4A1-D598D5A4F16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674" r="25369"/>
          <a:stretch/>
        </p:blipFill>
        <p:spPr bwMode="auto">
          <a:xfrm>
            <a:off x="7811520" y="0"/>
            <a:ext cx="4380479" cy="667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1575752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9400" y="1751652"/>
            <a:ext cx="11473200" cy="1677348"/>
          </a:xfrm>
        </p:spPr>
        <p:txBody>
          <a:bodyPr/>
          <a:lstStyle/>
          <a:p>
            <a:pPr algn="ctr"/>
            <a:r>
              <a:rPr lang="en-US" dirty="0"/>
              <a:t>Appendix</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30</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56365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Energy</a:t>
            </a:r>
            <a:r>
              <a:rPr lang="en-US" dirty="0"/>
              <a:t>: “</a:t>
            </a:r>
            <a:r>
              <a:rPr lang="en-US" i="1" dirty="0"/>
              <a:t>(energy) represents a perceptual measure of intensity and activity. Typically, energetic tracks feel fast, loud, and noisy</a:t>
            </a:r>
            <a:r>
              <a:rPr lang="en-US" dirty="0"/>
              <a:t>”</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31</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487EACAD-DAE5-4391-9AC9-7693A254EBDA}"/>
              </a:ext>
            </a:extLst>
          </p:cNvPr>
          <p:cNvPicPr>
            <a:picLocks noChangeAspect="1"/>
          </p:cNvPicPr>
          <p:nvPr/>
        </p:nvPicPr>
        <p:blipFill>
          <a:blip r:embed="rId2"/>
          <a:stretch>
            <a:fillRect/>
          </a:stretch>
        </p:blipFill>
        <p:spPr>
          <a:xfrm>
            <a:off x="3356775" y="28702"/>
            <a:ext cx="6319271" cy="6609145"/>
          </a:xfrm>
          <a:prstGeom prst="rect">
            <a:avLst/>
          </a:prstGeom>
        </p:spPr>
      </p:pic>
    </p:spTree>
    <p:extLst>
      <p:ext uri="{BB962C8B-B14F-4D97-AF65-F5344CB8AC3E}">
        <p14:creationId xmlns:p14="http://schemas.microsoft.com/office/powerpoint/2010/main" val="2253750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686299"/>
          </a:xfrm>
        </p:spPr>
        <p:txBody>
          <a:bodyPr/>
          <a:lstStyle/>
          <a:p>
            <a:r>
              <a:rPr lang="en-US" dirty="0"/>
              <a:t> </a:t>
            </a:r>
            <a:r>
              <a:rPr lang="en-US" b="1" dirty="0"/>
              <a:t>Tempo</a:t>
            </a:r>
            <a:r>
              <a:rPr lang="en-US" dirty="0"/>
              <a:t>:</a:t>
            </a:r>
            <a:r>
              <a:rPr lang="en-US" i="1" dirty="0"/>
              <a:t> The overall estimated tempo of a track in beats per minute (BPM). In musical terminology, tempo is the speed or pace of a given piece and derives directly from the average beat duration. The distribution of values for this feature look like this:</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32</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C1F237BA-0CD4-4F35-9310-362C043CA010}"/>
              </a:ext>
            </a:extLst>
          </p:cNvPr>
          <p:cNvPicPr>
            <a:picLocks noChangeAspect="1"/>
          </p:cNvPicPr>
          <p:nvPr/>
        </p:nvPicPr>
        <p:blipFill>
          <a:blip r:embed="rId2"/>
          <a:stretch>
            <a:fillRect/>
          </a:stretch>
        </p:blipFill>
        <p:spPr>
          <a:xfrm>
            <a:off x="3491479" y="0"/>
            <a:ext cx="6347846" cy="6639031"/>
          </a:xfrm>
          <a:prstGeom prst="rect">
            <a:avLst/>
          </a:prstGeom>
        </p:spPr>
      </p:pic>
    </p:spTree>
    <p:extLst>
      <p:ext uri="{BB962C8B-B14F-4D97-AF65-F5344CB8AC3E}">
        <p14:creationId xmlns:p14="http://schemas.microsoft.com/office/powerpoint/2010/main" val="271021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Loudness</a:t>
            </a:r>
            <a:r>
              <a:rPr lang="en-US" dirty="0"/>
              <a:t>: </a:t>
            </a:r>
            <a:r>
              <a:rPr lang="en-US" i="1" dirty="0"/>
              <a:t>The overall loudness of a track in decibels (dB). Loudness values are averaged across the entire track and are useful for comparing relative loudness of tracks. Loudness is the quality of a sound that is the primary psychological correlate of physical strength (amplitude)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33</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4" name="Picture 3">
            <a:extLst>
              <a:ext uri="{FF2B5EF4-FFF2-40B4-BE49-F238E27FC236}">
                <a16:creationId xmlns:a16="http://schemas.microsoft.com/office/drawing/2014/main" id="{92F0A354-3302-46B4-8B55-33B693D2206D}"/>
              </a:ext>
            </a:extLst>
          </p:cNvPr>
          <p:cNvPicPr>
            <a:picLocks noChangeAspect="1"/>
          </p:cNvPicPr>
          <p:nvPr/>
        </p:nvPicPr>
        <p:blipFill>
          <a:blip r:embed="rId2"/>
          <a:stretch>
            <a:fillRect/>
          </a:stretch>
        </p:blipFill>
        <p:spPr>
          <a:xfrm>
            <a:off x="3394352" y="0"/>
            <a:ext cx="6321148" cy="6611108"/>
          </a:xfrm>
          <a:prstGeom prst="rect">
            <a:avLst/>
          </a:prstGeom>
        </p:spPr>
      </p:pic>
    </p:spTree>
    <p:extLst>
      <p:ext uri="{BB962C8B-B14F-4D97-AF65-F5344CB8AC3E}">
        <p14:creationId xmlns:p14="http://schemas.microsoft.com/office/powerpoint/2010/main" val="2494719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0" y="1949869"/>
            <a:ext cx="3356775" cy="2365457"/>
          </a:xfrm>
        </p:spPr>
        <p:txBody>
          <a:bodyPr/>
          <a:lstStyle/>
          <a:p>
            <a:r>
              <a:rPr lang="en-US" b="1" dirty="0"/>
              <a:t>Liveness</a:t>
            </a:r>
            <a:r>
              <a:rPr lang="en-US" dirty="0"/>
              <a:t>: </a:t>
            </a:r>
            <a:r>
              <a:rPr lang="en-US" i="1" dirty="0"/>
              <a:t>This value describes the probability that the song was recorded with a live audience. According to the official documentation “a value above 0.8 provides strong likelihood that the track is live”.</a:t>
            </a:r>
            <a:endParaRPr lang="en-US"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34</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3" name="Picture 2">
            <a:extLst>
              <a:ext uri="{FF2B5EF4-FFF2-40B4-BE49-F238E27FC236}">
                <a16:creationId xmlns:a16="http://schemas.microsoft.com/office/drawing/2014/main" id="{A46E6805-CA8A-4DA7-912C-7C5E7049C38E}"/>
              </a:ext>
            </a:extLst>
          </p:cNvPr>
          <p:cNvPicPr>
            <a:picLocks noChangeAspect="1"/>
          </p:cNvPicPr>
          <p:nvPr/>
        </p:nvPicPr>
        <p:blipFill>
          <a:blip r:embed="rId2"/>
          <a:stretch>
            <a:fillRect/>
          </a:stretch>
        </p:blipFill>
        <p:spPr>
          <a:xfrm>
            <a:off x="3424804" y="0"/>
            <a:ext cx="6290696" cy="6579259"/>
          </a:xfrm>
          <a:prstGeom prst="rect">
            <a:avLst/>
          </a:prstGeom>
        </p:spPr>
      </p:pic>
    </p:spTree>
    <p:extLst>
      <p:ext uri="{BB962C8B-B14F-4D97-AF65-F5344CB8AC3E}">
        <p14:creationId xmlns:p14="http://schemas.microsoft.com/office/powerpoint/2010/main" val="3689221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1537636" y="900000"/>
            <a:ext cx="8717279" cy="5598000"/>
          </a:xfrm>
        </p:spPr>
        <p:txBody>
          <a:bodyPr/>
          <a:lstStyle/>
          <a:p>
            <a:r>
              <a:rPr lang="en-US" b="1" dirty="0" err="1"/>
              <a:t>Instrumentalness</a:t>
            </a:r>
            <a:r>
              <a:rPr lang="en-US" dirty="0"/>
              <a:t>: This value represents the amount of vocals in the song. The closer it is to 1.0, the more instrumental the song is.</a:t>
            </a:r>
          </a:p>
          <a:p>
            <a:r>
              <a:rPr lang="en-US" b="1" dirty="0" err="1"/>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err="1"/>
              <a:t>Speechiness</a:t>
            </a:r>
            <a:r>
              <a:rPr lang="en-US" dirty="0"/>
              <a:t>: “</a:t>
            </a:r>
            <a:r>
              <a:rPr lang="en-US" dirty="0" err="1"/>
              <a:t>Speechiness</a:t>
            </a:r>
            <a:r>
              <a:rPr lang="en-US" dirty="0"/>
              <a:t>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35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3824690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Data Exploration &amp; Cleanup</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
        <p:nvSpPr>
          <p:cNvPr id="12" name="Rectangle 11">
            <a:extLst>
              <a:ext uri="{FF2B5EF4-FFF2-40B4-BE49-F238E27FC236}">
                <a16:creationId xmlns:a16="http://schemas.microsoft.com/office/drawing/2014/main" id="{CD07E137-8E8B-4528-BBC3-60C850DF0CA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graphicFrame>
        <p:nvGraphicFramePr>
          <p:cNvPr id="4" name="Diagram 3">
            <a:extLst>
              <a:ext uri="{FF2B5EF4-FFF2-40B4-BE49-F238E27FC236}">
                <a16:creationId xmlns:a16="http://schemas.microsoft.com/office/drawing/2014/main" id="{1877D23E-1CEB-B442-9C99-3086FC3E25A6}"/>
              </a:ext>
            </a:extLst>
          </p:cNvPr>
          <p:cNvGraphicFramePr/>
          <p:nvPr/>
        </p:nvGraphicFramePr>
        <p:xfrm>
          <a:off x="360000" y="1064834"/>
          <a:ext cx="11234400" cy="13473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Content Placeholder 3">
            <a:extLst>
              <a:ext uri="{FF2B5EF4-FFF2-40B4-BE49-F238E27FC236}">
                <a16:creationId xmlns:a16="http://schemas.microsoft.com/office/drawing/2014/main" id="{72944579-0E63-2746-A104-DB7B18CB7A94}"/>
              </a:ext>
            </a:extLst>
          </p:cNvPr>
          <p:cNvSpPr>
            <a:spLocks noGrp="1"/>
          </p:cNvSpPr>
          <p:nvPr>
            <p:ph sz="half" idx="1"/>
          </p:nvPr>
        </p:nvSpPr>
        <p:spPr>
          <a:xfrm>
            <a:off x="359999" y="2729238"/>
            <a:ext cx="6756040" cy="3591514"/>
          </a:xfrm>
        </p:spPr>
        <p:txBody>
          <a:bodyPr/>
          <a:lstStyle/>
          <a:p>
            <a:r>
              <a:rPr lang="en-US" b="1" dirty="0"/>
              <a:t>Multi-step, complex authentication flow to retrieve web API data that involves:</a:t>
            </a:r>
          </a:p>
          <a:p>
            <a:pPr lvl="1"/>
            <a:r>
              <a:rPr lang="en-US" dirty="0"/>
              <a:t>Spotify authorizing your Python app to access their Platform (APIs)</a:t>
            </a:r>
          </a:p>
          <a:p>
            <a:pPr lvl="1"/>
            <a:r>
              <a:rPr lang="en-US" dirty="0"/>
              <a:t>Spotify granting your Python app permission to access their curated playlists</a:t>
            </a:r>
          </a:p>
          <a:p>
            <a:r>
              <a:rPr lang="en-US" b="1" dirty="0"/>
              <a:t>Relatively clean dataset with minimal massaging required</a:t>
            </a:r>
          </a:p>
          <a:p>
            <a:pPr lvl="1"/>
            <a:r>
              <a:rPr lang="en-US" dirty="0"/>
              <a:t>Only sourced publicly available Playlists (created/curated by Spotify)</a:t>
            </a:r>
          </a:p>
          <a:p>
            <a:pPr lvl="1"/>
            <a:r>
              <a:rPr lang="en-US" dirty="0"/>
              <a:t>Limited data collection to Audio tracks</a:t>
            </a:r>
          </a:p>
          <a:p>
            <a:pPr lvl="2"/>
            <a:r>
              <a:rPr lang="en-US" dirty="0"/>
              <a:t>Found and resolved exceptions for Video tracks</a:t>
            </a:r>
          </a:p>
          <a:p>
            <a:pPr lvl="1"/>
            <a:r>
              <a:rPr lang="en-US" dirty="0"/>
              <a:t>Finding a needle in the haystack = heavy debugging </a:t>
            </a:r>
          </a:p>
          <a:p>
            <a:pPr lvl="2"/>
            <a:r>
              <a:rPr lang="en-US" dirty="0"/>
              <a:t>1 out of 4000+ sampled songs did not have any audio feature data</a:t>
            </a:r>
          </a:p>
          <a:p>
            <a:pPr lvl="1"/>
            <a:r>
              <a:rPr lang="en-US" dirty="0"/>
              <a:t>Variety &gt; Quantity</a:t>
            </a:r>
          </a:p>
          <a:p>
            <a:pPr lvl="2"/>
            <a:r>
              <a:rPr lang="en-US" dirty="0"/>
              <a:t>Helped prevent API Rate Limit issues</a:t>
            </a:r>
          </a:p>
          <a:p>
            <a:pPr lvl="2"/>
            <a:r>
              <a:rPr lang="en-US" dirty="0"/>
              <a:t>Not required to refresh Access Token every hour</a:t>
            </a:r>
          </a:p>
          <a:p>
            <a:pPr lvl="1"/>
            <a:endParaRPr lang="en-US" b="1" dirty="0"/>
          </a:p>
        </p:txBody>
      </p:sp>
      <p:sp>
        <p:nvSpPr>
          <p:cNvPr id="18" name="Snip Single Corner Rectangle 17">
            <a:extLst>
              <a:ext uri="{FF2B5EF4-FFF2-40B4-BE49-F238E27FC236}">
                <a16:creationId xmlns:a16="http://schemas.microsoft.com/office/drawing/2014/main" id="{E760F1D8-DA7E-864A-AC51-8C7CEDC29EAF}"/>
              </a:ext>
            </a:extLst>
          </p:cNvPr>
          <p:cNvSpPr/>
          <p:nvPr/>
        </p:nvSpPr>
        <p:spPr>
          <a:xfrm>
            <a:off x="7278213" y="3053440"/>
            <a:ext cx="2124373" cy="1745915"/>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Track Position/Rank</a:t>
            </a:r>
          </a:p>
          <a:p>
            <a:pPr marL="177800" indent="-177800">
              <a:buFont typeface="Arial" panose="020B0604020202020204" pitchFamily="34" charset="0"/>
              <a:buChar char="•"/>
            </a:pPr>
            <a:r>
              <a:rPr lang="en-US" sz="1100" dirty="0">
                <a:solidFill>
                  <a:schemeClr val="tx1"/>
                </a:solidFill>
              </a:rPr>
              <a:t>Track Name</a:t>
            </a:r>
          </a:p>
          <a:p>
            <a:pPr marL="177800" indent="-177800">
              <a:buFont typeface="Arial" panose="020B0604020202020204" pitchFamily="34" charset="0"/>
              <a:buChar char="•"/>
            </a:pPr>
            <a:r>
              <a:rPr lang="en-US" sz="1100" dirty="0">
                <a:solidFill>
                  <a:schemeClr val="tx1"/>
                </a:solidFill>
              </a:rPr>
              <a:t>Popularity Score</a:t>
            </a:r>
          </a:p>
          <a:p>
            <a:pPr marL="177800" indent="-177800">
              <a:buFont typeface="Arial" panose="020B0604020202020204" pitchFamily="34" charset="0"/>
              <a:buChar char="•"/>
            </a:pPr>
            <a:r>
              <a:rPr lang="en-US" sz="1100" dirty="0">
                <a:solidFill>
                  <a:schemeClr val="tx1"/>
                </a:solidFill>
              </a:rPr>
              <a:t>Duration</a:t>
            </a:r>
          </a:p>
          <a:p>
            <a:pPr marL="177800" indent="-177800">
              <a:buFont typeface="Arial" panose="020B0604020202020204" pitchFamily="34" charset="0"/>
              <a:buChar char="•"/>
            </a:pPr>
            <a:r>
              <a:rPr lang="en-US" sz="1100" dirty="0">
                <a:solidFill>
                  <a:schemeClr val="tx1"/>
                </a:solidFill>
              </a:rPr>
              <a:t>Added At Date/Time</a:t>
            </a:r>
          </a:p>
          <a:p>
            <a:pPr marL="177800" indent="-177800">
              <a:buFont typeface="Arial" panose="020B0604020202020204" pitchFamily="34" charset="0"/>
              <a:buChar char="•"/>
            </a:pPr>
            <a:r>
              <a:rPr lang="en-US" sz="1100" dirty="0">
                <a:solidFill>
                  <a:schemeClr val="tx1"/>
                </a:solidFill>
              </a:rPr>
              <a:t>Album &amp; Album Type</a:t>
            </a:r>
          </a:p>
          <a:p>
            <a:pPr marL="177800" indent="-177800">
              <a:buFont typeface="Arial" panose="020B0604020202020204" pitchFamily="34" charset="0"/>
              <a:buChar char="•"/>
            </a:pPr>
            <a:r>
              <a:rPr lang="en-US" sz="1100" dirty="0">
                <a:solidFill>
                  <a:schemeClr val="tx1"/>
                </a:solidFill>
              </a:rPr>
              <a:t>Artists</a:t>
            </a:r>
          </a:p>
          <a:p>
            <a:pPr marL="177800" indent="-177800">
              <a:buFont typeface="Arial" panose="020B0604020202020204" pitchFamily="34" charset="0"/>
              <a:buChar char="•"/>
            </a:pPr>
            <a:r>
              <a:rPr lang="en-US" sz="1100" dirty="0">
                <a:solidFill>
                  <a:schemeClr val="tx1"/>
                </a:solidFill>
              </a:rPr>
              <a:t>Release Date</a:t>
            </a:r>
          </a:p>
          <a:p>
            <a:pPr marL="177800" indent="-177800">
              <a:buFont typeface="Arial" panose="020B0604020202020204" pitchFamily="34" charset="0"/>
              <a:buChar char="•"/>
            </a:pPr>
            <a:r>
              <a:rPr lang="en-US" sz="1100" dirty="0">
                <a:solidFill>
                  <a:schemeClr val="tx1"/>
                </a:solidFill>
              </a:rPr>
              <a:t>Available Markets</a:t>
            </a:r>
          </a:p>
        </p:txBody>
      </p:sp>
      <p:sp>
        <p:nvSpPr>
          <p:cNvPr id="21" name="Snip Single Corner Rectangle 20">
            <a:extLst>
              <a:ext uri="{FF2B5EF4-FFF2-40B4-BE49-F238E27FC236}">
                <a16:creationId xmlns:a16="http://schemas.microsoft.com/office/drawing/2014/main" id="{100E8228-0012-9846-B272-57A71EF033BA}"/>
              </a:ext>
            </a:extLst>
          </p:cNvPr>
          <p:cNvSpPr/>
          <p:nvPr/>
        </p:nvSpPr>
        <p:spPr>
          <a:xfrm>
            <a:off x="9564758" y="3053440"/>
            <a:ext cx="2029642" cy="2284758"/>
          </a:xfrm>
          <a:prstGeom prst="snip1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en-US" sz="1100" dirty="0">
                <a:solidFill>
                  <a:schemeClr val="tx1"/>
                </a:solidFill>
              </a:rPr>
              <a:t>Key</a:t>
            </a:r>
          </a:p>
          <a:p>
            <a:pPr marL="177800" indent="-177800">
              <a:buFont typeface="Arial" panose="020B0604020202020204" pitchFamily="34" charset="0"/>
              <a:buChar char="•"/>
            </a:pPr>
            <a:r>
              <a:rPr lang="en-US" sz="1100" dirty="0">
                <a:solidFill>
                  <a:schemeClr val="tx1"/>
                </a:solidFill>
              </a:rPr>
              <a:t>Mode</a:t>
            </a:r>
          </a:p>
          <a:p>
            <a:pPr marL="177800" indent="-177800">
              <a:buFont typeface="Arial" panose="020B0604020202020204" pitchFamily="34" charset="0"/>
              <a:buChar char="•"/>
            </a:pPr>
            <a:r>
              <a:rPr lang="en-US" sz="1100" dirty="0">
                <a:solidFill>
                  <a:schemeClr val="tx1"/>
                </a:solidFill>
              </a:rPr>
              <a:t>Time Signature</a:t>
            </a:r>
          </a:p>
          <a:p>
            <a:pPr marL="177800" indent="-177800">
              <a:buFont typeface="Arial" panose="020B0604020202020204" pitchFamily="34" charset="0"/>
              <a:buChar char="•"/>
            </a:pPr>
            <a:r>
              <a:rPr lang="en-US" sz="1100" dirty="0">
                <a:solidFill>
                  <a:schemeClr val="tx1"/>
                </a:solidFill>
              </a:rPr>
              <a:t>Acousticness</a:t>
            </a:r>
          </a:p>
          <a:p>
            <a:pPr marL="177800" indent="-177800">
              <a:buFont typeface="Arial" panose="020B0604020202020204" pitchFamily="34" charset="0"/>
              <a:buChar char="•"/>
            </a:pPr>
            <a:r>
              <a:rPr lang="en-US" sz="1100" dirty="0">
                <a:solidFill>
                  <a:schemeClr val="tx1"/>
                </a:solidFill>
              </a:rPr>
              <a:t>Danceability</a:t>
            </a:r>
          </a:p>
          <a:p>
            <a:pPr marL="177800" indent="-177800">
              <a:buFont typeface="Arial" panose="020B0604020202020204" pitchFamily="34" charset="0"/>
              <a:buChar char="•"/>
            </a:pPr>
            <a:r>
              <a:rPr lang="en-US" sz="1100" dirty="0">
                <a:solidFill>
                  <a:schemeClr val="tx1"/>
                </a:solidFill>
              </a:rPr>
              <a:t>Energy</a:t>
            </a:r>
          </a:p>
          <a:p>
            <a:pPr marL="177800" indent="-177800">
              <a:buFont typeface="Arial" panose="020B0604020202020204" pitchFamily="34" charset="0"/>
              <a:buChar char="•"/>
            </a:pPr>
            <a:r>
              <a:rPr lang="en-US" sz="1100" dirty="0">
                <a:solidFill>
                  <a:schemeClr val="tx1"/>
                </a:solidFill>
              </a:rPr>
              <a:t>Instrumentalness</a:t>
            </a:r>
          </a:p>
          <a:p>
            <a:pPr marL="177800" indent="-177800">
              <a:buFont typeface="Arial" panose="020B0604020202020204" pitchFamily="34" charset="0"/>
              <a:buChar char="•"/>
            </a:pPr>
            <a:r>
              <a:rPr lang="en-US" sz="1100" dirty="0">
                <a:solidFill>
                  <a:schemeClr val="tx1"/>
                </a:solidFill>
              </a:rPr>
              <a:t>Liveness</a:t>
            </a:r>
          </a:p>
          <a:p>
            <a:pPr marL="177800" indent="-177800">
              <a:buFont typeface="Arial" panose="020B0604020202020204" pitchFamily="34" charset="0"/>
              <a:buChar char="•"/>
            </a:pPr>
            <a:r>
              <a:rPr lang="en-US" sz="1100" dirty="0">
                <a:solidFill>
                  <a:schemeClr val="tx1"/>
                </a:solidFill>
              </a:rPr>
              <a:t>Loudness</a:t>
            </a:r>
          </a:p>
          <a:p>
            <a:pPr marL="177800" indent="-177800">
              <a:buFont typeface="Arial" panose="020B0604020202020204" pitchFamily="34" charset="0"/>
              <a:buChar char="•"/>
            </a:pPr>
            <a:r>
              <a:rPr lang="en-US" sz="1100" dirty="0">
                <a:solidFill>
                  <a:schemeClr val="tx1"/>
                </a:solidFill>
              </a:rPr>
              <a:t>Speechiness</a:t>
            </a:r>
          </a:p>
          <a:p>
            <a:pPr marL="177800" indent="-177800">
              <a:buFont typeface="Arial" panose="020B0604020202020204" pitchFamily="34" charset="0"/>
              <a:buChar char="•"/>
            </a:pPr>
            <a:r>
              <a:rPr lang="en-US" sz="1100" dirty="0">
                <a:solidFill>
                  <a:schemeClr val="tx1"/>
                </a:solidFill>
              </a:rPr>
              <a:t>Valence</a:t>
            </a:r>
          </a:p>
          <a:p>
            <a:pPr marL="177800" indent="-177800">
              <a:buFont typeface="Arial" panose="020B0604020202020204" pitchFamily="34" charset="0"/>
              <a:buChar char="•"/>
            </a:pPr>
            <a:r>
              <a:rPr lang="en-US" sz="1100" dirty="0">
                <a:solidFill>
                  <a:schemeClr val="tx1"/>
                </a:solidFill>
              </a:rPr>
              <a:t>Tempo</a:t>
            </a:r>
          </a:p>
          <a:p>
            <a:pPr marL="177800" indent="-177800">
              <a:buFont typeface="Arial" panose="020B0604020202020204" pitchFamily="34" charset="0"/>
              <a:buChar char="•"/>
            </a:pPr>
            <a:endParaRPr lang="en-US" sz="1100" dirty="0">
              <a:solidFill>
                <a:schemeClr val="tx1"/>
              </a:solidFill>
            </a:endParaRPr>
          </a:p>
        </p:txBody>
      </p:sp>
      <p:sp>
        <p:nvSpPr>
          <p:cNvPr id="23" name="Left-Right-Up Arrow 22">
            <a:extLst>
              <a:ext uri="{FF2B5EF4-FFF2-40B4-BE49-F238E27FC236}">
                <a16:creationId xmlns:a16="http://schemas.microsoft.com/office/drawing/2014/main" id="{F96D089A-6874-BE44-8D5C-6966BC3B3B99}"/>
              </a:ext>
            </a:extLst>
          </p:cNvPr>
          <p:cNvSpPr/>
          <p:nvPr/>
        </p:nvSpPr>
        <p:spPr>
          <a:xfrm rot="10800000">
            <a:off x="7278211" y="2461126"/>
            <a:ext cx="4200773" cy="551492"/>
          </a:xfrm>
          <a:prstGeom prst="leftRightUpArrow">
            <a:avLst>
              <a:gd name="adj1" fmla="val 20122"/>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23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127074"/>
            <a:ext cx="11473200" cy="540000"/>
          </a:xfrm>
        </p:spPr>
        <p:txBody>
          <a:bodyPr/>
          <a:lstStyle/>
          <a:p>
            <a:pPr algn="ctr"/>
            <a:r>
              <a:rPr lang="en-US" u="sng" dirty="0"/>
              <a:t>Summary Stats</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682401" y="3652936"/>
            <a:ext cx="3684814" cy="2520530"/>
          </a:xfrm>
          <a:solidFill>
            <a:schemeClr val="accent1">
              <a:lumMod val="20000"/>
              <a:lumOff val="80000"/>
            </a:schemeClr>
          </a:solidFill>
        </p:spPr>
        <p:txBody>
          <a:bodyPr/>
          <a:lstStyle/>
          <a:p>
            <a:pPr marL="0" indent="0">
              <a:buNone/>
            </a:pPr>
            <a:r>
              <a:rPr lang="en-US" i="1" dirty="0"/>
              <a:t>The popularity of a track is a value between 0 and 100, with 100 being the most popular. Popularity is calculated by Spotify using an algorithm and is based, in the most part, on the total number of plays the track has had and how recent those plays are.</a:t>
            </a:r>
            <a:r>
              <a:rPr lang="en-US" sz="1400" i="1" dirty="0"/>
              <a:t> </a:t>
            </a:r>
            <a:r>
              <a:rPr lang="en-US" i="1" dirty="0"/>
              <a:t>Generally speaking, songs that are being played a lot now will have a higher popularity than songs that were played a lot in the past.</a:t>
            </a:r>
            <a:endParaRPr lang="en-US" sz="1400" i="1"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5</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11" name="Rounded Rectangle 10">
            <a:extLst>
              <a:ext uri="{FF2B5EF4-FFF2-40B4-BE49-F238E27FC236}">
                <a16:creationId xmlns:a16="http://schemas.microsoft.com/office/drawing/2014/main" id="{7E938259-0DB2-4249-A32C-5C600C441707}"/>
              </a:ext>
            </a:extLst>
          </p:cNvPr>
          <p:cNvSpPr/>
          <p:nvPr/>
        </p:nvSpPr>
        <p:spPr>
          <a:xfrm>
            <a:off x="5308626" y="5148490"/>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4428 Songs</a:t>
            </a:r>
          </a:p>
        </p:txBody>
      </p:sp>
      <p:sp>
        <p:nvSpPr>
          <p:cNvPr id="13" name="Rounded Rectangle 12">
            <a:extLst>
              <a:ext uri="{FF2B5EF4-FFF2-40B4-BE49-F238E27FC236}">
                <a16:creationId xmlns:a16="http://schemas.microsoft.com/office/drawing/2014/main" id="{88A4A679-D484-164A-B23C-EEA9423A86D6}"/>
              </a:ext>
            </a:extLst>
          </p:cNvPr>
          <p:cNvSpPr/>
          <p:nvPr/>
        </p:nvSpPr>
        <p:spPr>
          <a:xfrm>
            <a:off x="5308626" y="360650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12 Genres</a:t>
            </a:r>
          </a:p>
        </p:txBody>
      </p:sp>
      <p:sp>
        <p:nvSpPr>
          <p:cNvPr id="14" name="Rounded Rectangle 13">
            <a:extLst>
              <a:ext uri="{FF2B5EF4-FFF2-40B4-BE49-F238E27FC236}">
                <a16:creationId xmlns:a16="http://schemas.microsoft.com/office/drawing/2014/main" id="{3BE25BFE-91AB-9847-A0C6-DB698E2EDC9F}"/>
              </a:ext>
            </a:extLst>
          </p:cNvPr>
          <p:cNvSpPr/>
          <p:nvPr/>
        </p:nvSpPr>
        <p:spPr>
          <a:xfrm>
            <a:off x="5308626" y="5662583"/>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9 Audio Features Per Track</a:t>
            </a:r>
          </a:p>
        </p:txBody>
      </p:sp>
      <p:sp>
        <p:nvSpPr>
          <p:cNvPr id="12" name="Rounded Rectangle 11">
            <a:extLst>
              <a:ext uri="{FF2B5EF4-FFF2-40B4-BE49-F238E27FC236}">
                <a16:creationId xmlns:a16="http://schemas.microsoft.com/office/drawing/2014/main" id="{77F84219-8F57-084E-8E28-37C4BB896F46}"/>
              </a:ext>
            </a:extLst>
          </p:cNvPr>
          <p:cNvSpPr/>
          <p:nvPr/>
        </p:nvSpPr>
        <p:spPr>
          <a:xfrm>
            <a:off x="5308626" y="4120304"/>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60 Playlists</a:t>
            </a:r>
          </a:p>
        </p:txBody>
      </p:sp>
      <p:sp>
        <p:nvSpPr>
          <p:cNvPr id="16" name="Rounded Rectangle 15">
            <a:extLst>
              <a:ext uri="{FF2B5EF4-FFF2-40B4-BE49-F238E27FC236}">
                <a16:creationId xmlns:a16="http://schemas.microsoft.com/office/drawing/2014/main" id="{3207F8CA-1F04-1A4A-BB5B-2D4C891F07BB}"/>
              </a:ext>
            </a:extLst>
          </p:cNvPr>
          <p:cNvSpPr/>
          <p:nvPr/>
        </p:nvSpPr>
        <p:spPr>
          <a:xfrm>
            <a:off x="5308626" y="4634397"/>
            <a:ext cx="1947672" cy="475488"/>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3252 Unique Artists</a:t>
            </a:r>
          </a:p>
        </p:txBody>
      </p:sp>
      <p:pic>
        <p:nvPicPr>
          <p:cNvPr id="5" name="Picture 4">
            <a:extLst>
              <a:ext uri="{FF2B5EF4-FFF2-40B4-BE49-F238E27FC236}">
                <a16:creationId xmlns:a16="http://schemas.microsoft.com/office/drawing/2014/main" id="{867DA0AC-1EBB-9240-B9DE-C8CCE1333F39}"/>
              </a:ext>
            </a:extLst>
          </p:cNvPr>
          <p:cNvPicPr>
            <a:picLocks noChangeAspect="1"/>
          </p:cNvPicPr>
          <p:nvPr/>
        </p:nvPicPr>
        <p:blipFill>
          <a:blip r:embed="rId2"/>
          <a:stretch>
            <a:fillRect/>
          </a:stretch>
        </p:blipFill>
        <p:spPr>
          <a:xfrm>
            <a:off x="7409152" y="3645295"/>
            <a:ext cx="4100447" cy="2733631"/>
          </a:xfrm>
          <a:prstGeom prst="rect">
            <a:avLst/>
          </a:prstGeom>
        </p:spPr>
      </p:pic>
      <p:pic>
        <p:nvPicPr>
          <p:cNvPr id="17" name="Picture 16">
            <a:extLst>
              <a:ext uri="{FF2B5EF4-FFF2-40B4-BE49-F238E27FC236}">
                <a16:creationId xmlns:a16="http://schemas.microsoft.com/office/drawing/2014/main" id="{A8C20424-F759-3749-8955-E69ABDBBFD84}"/>
              </a:ext>
            </a:extLst>
          </p:cNvPr>
          <p:cNvPicPr>
            <a:picLocks noChangeAspect="1"/>
          </p:cNvPicPr>
          <p:nvPr/>
        </p:nvPicPr>
        <p:blipFill>
          <a:blip r:embed="rId3"/>
          <a:stretch>
            <a:fillRect/>
          </a:stretch>
        </p:blipFill>
        <p:spPr>
          <a:xfrm>
            <a:off x="357680" y="667074"/>
            <a:ext cx="4334256" cy="2793600"/>
          </a:xfrm>
          <a:prstGeom prst="rect">
            <a:avLst/>
          </a:prstGeom>
        </p:spPr>
      </p:pic>
      <p:pic>
        <p:nvPicPr>
          <p:cNvPr id="19" name="Picture 18">
            <a:extLst>
              <a:ext uri="{FF2B5EF4-FFF2-40B4-BE49-F238E27FC236}">
                <a16:creationId xmlns:a16="http://schemas.microsoft.com/office/drawing/2014/main" id="{A8201F90-A014-7C4F-8E14-D589937EA024}"/>
              </a:ext>
            </a:extLst>
          </p:cNvPr>
          <p:cNvPicPr>
            <a:picLocks noChangeAspect="1"/>
          </p:cNvPicPr>
          <p:nvPr/>
        </p:nvPicPr>
        <p:blipFill>
          <a:blip r:embed="rId4"/>
          <a:stretch>
            <a:fillRect/>
          </a:stretch>
        </p:blipFill>
        <p:spPr>
          <a:xfrm>
            <a:off x="6799098" y="668291"/>
            <a:ext cx="4338102" cy="2784155"/>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pPr algn="ctr"/>
            <a:r>
              <a:rPr lang="en-US" dirty="0"/>
              <a:t>Audio Features Overview</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57680" y="941795"/>
            <a:ext cx="11473200" cy="5598000"/>
          </a:xfrm>
        </p:spPr>
        <p:txBody>
          <a:bodyPr/>
          <a:lstStyle/>
          <a:p>
            <a:r>
              <a:rPr lang="en-US" b="1" dirty="0"/>
              <a:t>Instrumentalness</a:t>
            </a:r>
            <a:r>
              <a:rPr lang="en-US" dirty="0"/>
              <a:t>: This value represents the amount of vocals in the song. The closer it is to 1.0, the more instrumental the song is.</a:t>
            </a:r>
          </a:p>
          <a:p>
            <a:r>
              <a:rPr lang="en-US" b="1" dirty="0"/>
              <a:t>Acousticness</a:t>
            </a:r>
            <a:r>
              <a:rPr lang="en-US" dirty="0"/>
              <a:t>: This value describes how acoustic a song is. A score of 1.0 means the song is most likely to be an acoustic one.</a:t>
            </a:r>
          </a:p>
          <a:p>
            <a:r>
              <a:rPr lang="en-US" b="1" dirty="0"/>
              <a:t>Liveness</a:t>
            </a:r>
            <a:r>
              <a:rPr lang="en-US" dirty="0"/>
              <a:t>: This value describes the probability that the song was recorded with a live audience. According to the official documentation “a value above 0.8 provides strong likelihood that the track is live”.</a:t>
            </a:r>
          </a:p>
          <a:p>
            <a:r>
              <a:rPr lang="en-US" b="1" dirty="0"/>
              <a:t>Speechiness</a:t>
            </a:r>
            <a:r>
              <a:rPr lang="en-US" dirty="0"/>
              <a:t>: “Speechiness detects the presence of spoken words in a track”. If the </a:t>
            </a:r>
            <a:r>
              <a:rPr lang="en-US" dirty="0" err="1"/>
              <a:t>speechiness</a:t>
            </a:r>
            <a:r>
              <a:rPr lang="en-US" dirty="0"/>
              <a:t> of a song is above 0.66, it is probably made of spoken words, a score between 0.33 and 0.66 is a song that may contain both music and words, and a score below 0.33 means the song does not have any speech.</a:t>
            </a:r>
          </a:p>
          <a:p>
            <a:r>
              <a:rPr lang="en-US" b="1" dirty="0"/>
              <a:t>Energy</a:t>
            </a:r>
            <a:r>
              <a:rPr lang="en-US" dirty="0"/>
              <a:t>: “(energy) represents a perceptual measure of intensity and activity. Typically, energetic tracks feel fast, loud, and noisy”.</a:t>
            </a:r>
          </a:p>
          <a:p>
            <a:r>
              <a:rPr lang="en-US" b="1" dirty="0"/>
              <a:t>Danceability</a:t>
            </a:r>
            <a:r>
              <a:rPr lang="en-US" dirty="0"/>
              <a:t>: “Danceability describes how suitable a track is for dancing based on a combination of musical elements including tempo, rhythm stability, beat strength, and overall regularity. A value of 0.0 is least danceable and 1.0 is most danceable”.</a:t>
            </a:r>
          </a:p>
          <a:p>
            <a:r>
              <a:rPr lang="en-US" b="1" dirty="0"/>
              <a:t>Valence</a:t>
            </a:r>
            <a:r>
              <a:rPr lang="en-US" dirty="0"/>
              <a:t>: “A measure from 0.0 to 1.0 describing the musical positiveness conveyed by a track. Tracks with high valence sound more positive (e.g. happy, cheerful, euphoric), while tracks with low valence sound more negative (e.g. sad, depressed, angry)”.</a:t>
            </a:r>
            <a:endParaRPr lang="en-US" noProof="1"/>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6</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Tree>
    <p:extLst>
      <p:ext uri="{BB962C8B-B14F-4D97-AF65-F5344CB8AC3E}">
        <p14:creationId xmlns:p14="http://schemas.microsoft.com/office/powerpoint/2010/main" val="2838982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p:txBody>
          <a:bodyPr/>
          <a:lstStyle/>
          <a:p>
            <a:endParaRPr lang="en-US" noProof="1"/>
          </a:p>
        </p:txBody>
      </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7</a:t>
            </a:fld>
            <a:endParaRPr lang="en-US" dirty="0"/>
          </a:p>
        </p:txBody>
      </p:sp>
      <p:sp>
        <p:nvSpPr>
          <p:cNvPr id="28" name="Rectangle 27">
            <a:extLst>
              <a:ext uri="{FF2B5EF4-FFF2-40B4-BE49-F238E27FC236}">
                <a16:creationId xmlns:a16="http://schemas.microsoft.com/office/drawing/2014/main" id="{BDA6A78C-E5C0-4EC3-9B05-DFFDA2C8E812}"/>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27" name="Picture Placeholder 26" descr="A picture containing sitting, table, game, white&#10;&#10;Description automatically generated">
            <a:extLst>
              <a:ext uri="{FF2B5EF4-FFF2-40B4-BE49-F238E27FC236}">
                <a16:creationId xmlns:a16="http://schemas.microsoft.com/office/drawing/2014/main" id="{2066C999-B167-4C92-9C94-0AE9947A0A27}"/>
              </a:ext>
            </a:extLst>
          </p:cNvPr>
          <p:cNvPicPr>
            <a:picLocks noGrp="1" noChangeAspect="1"/>
          </p:cNvPicPr>
          <p:nvPr>
            <p:ph type="pic" sz="quarter" idx="10"/>
          </p:nvPr>
        </p:nvPicPr>
        <p:blipFill>
          <a:blip r:embed="rId2"/>
          <a:srcRect l="29944" r="29944"/>
          <a:stretch>
            <a:fillRect/>
          </a:stretch>
        </p:blipFill>
        <p:spPr>
          <a:xfrm>
            <a:off x="7772400" y="0"/>
            <a:ext cx="4418172" cy="6869148"/>
          </a:xfrm>
        </p:spPr>
      </p:pic>
    </p:spTree>
    <p:extLst>
      <p:ext uri="{BB962C8B-B14F-4D97-AF65-F5344CB8AC3E}">
        <p14:creationId xmlns:p14="http://schemas.microsoft.com/office/powerpoint/2010/main" val="267129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dirty="0"/>
              <a:t>Question 1</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noProof="1"/>
              <a:t>Which genres are the most popular? </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p:txBody>
          <a:bodyPr/>
          <a:lstStyle/>
          <a:p>
            <a:pPr marL="0" indent="0">
              <a:buNone/>
            </a:pPr>
            <a:r>
              <a:rPr lang="en-US" noProof="1"/>
              <a:t>Conducted analysis to determine if there is a statistically significant difference in popularity across genres</a:t>
            </a:r>
          </a:p>
          <a:p>
            <a:pPr lvl="1"/>
            <a:r>
              <a:rPr lang="en-US" noProof="1"/>
              <a:t>Grouped all data by genre</a:t>
            </a:r>
          </a:p>
          <a:p>
            <a:pPr lvl="1"/>
            <a:r>
              <a:rPr lang="en-US" dirty="0"/>
              <a:t>Performed ANOVA</a:t>
            </a:r>
          </a:p>
          <a:p>
            <a:pPr lvl="1"/>
            <a:r>
              <a:rPr lang="en-US" dirty="0"/>
              <a:t>Picked genres to use for T-tests</a:t>
            </a:r>
          </a:p>
          <a:p>
            <a:endParaRPr lang="en-US"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t>8</a:t>
            </a:fld>
            <a:endParaRPr lang="en-US" dirty="0"/>
          </a:p>
        </p:txBody>
      </p:sp>
      <p:sp>
        <p:nvSpPr>
          <p:cNvPr id="18" name="Rectangle 17">
            <a:extLst>
              <a:ext uri="{FF2B5EF4-FFF2-40B4-BE49-F238E27FC236}">
                <a16:creationId xmlns:a16="http://schemas.microsoft.com/office/drawing/2014/main" id="{FE975626-7725-4EAC-A436-4BAECED30415}"/>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pic>
        <p:nvPicPr>
          <p:cNvPr id="10" name="Picture Placeholder 9" descr="A person wearing a hat&#10;&#10;Description automatically generated">
            <a:extLst>
              <a:ext uri="{FF2B5EF4-FFF2-40B4-BE49-F238E27FC236}">
                <a16:creationId xmlns:a16="http://schemas.microsoft.com/office/drawing/2014/main" id="{A25B781F-E671-4048-9BE4-43708D6A1C96}"/>
              </a:ext>
            </a:extLst>
          </p:cNvPr>
          <p:cNvPicPr>
            <a:picLocks noGrp="1" noChangeAspect="1"/>
          </p:cNvPicPr>
          <p:nvPr>
            <p:ph type="pic" sz="quarter" idx="19"/>
          </p:nvPr>
        </p:nvPicPr>
        <p:blipFill>
          <a:blip r:embed="rId2"/>
          <a:srcRect t="488" b="488"/>
          <a:stretch>
            <a:fillRect/>
          </a:stretch>
        </p:blipFill>
        <p:spPr/>
      </p:pic>
      <p:pic>
        <p:nvPicPr>
          <p:cNvPr id="16" name="Picture Placeholder 15" descr="A person wearing a helmet&#10;&#10;Description automatically generated">
            <a:extLst>
              <a:ext uri="{FF2B5EF4-FFF2-40B4-BE49-F238E27FC236}">
                <a16:creationId xmlns:a16="http://schemas.microsoft.com/office/drawing/2014/main" id="{6CAF895B-C72A-4D7B-B1E4-D6C44D1BE964}"/>
              </a:ext>
            </a:extLst>
          </p:cNvPr>
          <p:cNvPicPr>
            <a:picLocks noGrp="1" noChangeAspect="1"/>
          </p:cNvPicPr>
          <p:nvPr>
            <p:ph type="pic" sz="quarter" idx="20"/>
          </p:nvPr>
        </p:nvPicPr>
        <p:blipFill>
          <a:blip r:embed="rId3"/>
          <a:srcRect/>
          <a:stretch>
            <a:fillRect/>
          </a:stretch>
        </p:blipFill>
        <p:spPr/>
      </p:pic>
      <p:pic>
        <p:nvPicPr>
          <p:cNvPr id="24" name="Picture Placeholder 23" descr="A group of people posing for the camera&#10;&#10;Description automatically generated">
            <a:extLst>
              <a:ext uri="{FF2B5EF4-FFF2-40B4-BE49-F238E27FC236}">
                <a16:creationId xmlns:a16="http://schemas.microsoft.com/office/drawing/2014/main" id="{5BFF211B-AD2B-4115-84CE-4E3CFBAFAD5C}"/>
              </a:ext>
            </a:extLst>
          </p:cNvPr>
          <p:cNvPicPr>
            <a:picLocks noGrp="1" noChangeAspect="1"/>
          </p:cNvPicPr>
          <p:nvPr>
            <p:ph type="pic" sz="quarter" idx="17"/>
          </p:nvPr>
        </p:nvPicPr>
        <p:blipFill>
          <a:blip r:embed="rId4"/>
          <a:srcRect l="16684" r="16684"/>
          <a:stretch>
            <a:fillRect/>
          </a:stretch>
        </p:blipFill>
        <p:spPr/>
      </p:pic>
      <p:pic>
        <p:nvPicPr>
          <p:cNvPr id="30" name="Picture Placeholder 29" descr="A close up of a person&#10;&#10;Description automatically generated">
            <a:extLst>
              <a:ext uri="{FF2B5EF4-FFF2-40B4-BE49-F238E27FC236}">
                <a16:creationId xmlns:a16="http://schemas.microsoft.com/office/drawing/2014/main" id="{456A93FF-2A7C-4DA0-82C6-C8CA56A86F53}"/>
              </a:ext>
            </a:extLst>
          </p:cNvPr>
          <p:cNvPicPr>
            <a:picLocks noGrp="1" noChangeAspect="1"/>
          </p:cNvPicPr>
          <p:nvPr>
            <p:ph type="pic" sz="quarter" idx="18"/>
          </p:nvPr>
        </p:nvPicPr>
        <p:blipFill>
          <a:blip r:embed="rId5"/>
          <a:srcRect l="208" r="208"/>
          <a:stretch>
            <a:fillRect/>
          </a:stretch>
        </p:blipFill>
        <p:spPr/>
      </p:pic>
      <p:pic>
        <p:nvPicPr>
          <p:cNvPr id="35" name="Picture Placeholder 34" descr="A group of people posing for a photo&#10;&#10;Description automatically generated">
            <a:extLst>
              <a:ext uri="{FF2B5EF4-FFF2-40B4-BE49-F238E27FC236}">
                <a16:creationId xmlns:a16="http://schemas.microsoft.com/office/drawing/2014/main" id="{8723E221-C568-475F-AC9A-9B06AF319606}"/>
              </a:ext>
            </a:extLst>
          </p:cNvPr>
          <p:cNvPicPr>
            <a:picLocks noGrp="1" noChangeAspect="1"/>
          </p:cNvPicPr>
          <p:nvPr>
            <p:ph type="pic" sz="quarter" idx="13"/>
          </p:nvPr>
        </p:nvPicPr>
        <p:blipFill>
          <a:blip r:embed="rId6"/>
          <a:srcRect/>
          <a:stretch>
            <a:fillRect/>
          </a:stretch>
        </p:blipFill>
        <p:spPr/>
      </p:pic>
      <p:pic>
        <p:nvPicPr>
          <p:cNvPr id="40" name="Picture Placeholder 39" descr="A person wearing a suit and tie&#10;&#10;Description automatically generated">
            <a:extLst>
              <a:ext uri="{FF2B5EF4-FFF2-40B4-BE49-F238E27FC236}">
                <a16:creationId xmlns:a16="http://schemas.microsoft.com/office/drawing/2014/main" id="{A295DC7A-35D5-4330-949E-EC19C6239F28}"/>
              </a:ext>
            </a:extLst>
          </p:cNvPr>
          <p:cNvPicPr>
            <a:picLocks noGrp="1" noChangeAspect="1"/>
          </p:cNvPicPr>
          <p:nvPr>
            <p:ph type="pic" sz="quarter" idx="16"/>
          </p:nvPr>
        </p:nvPicPr>
        <p:blipFill>
          <a:blip r:embed="rId7"/>
          <a:srcRect/>
          <a:stretch>
            <a:fillRect/>
          </a:stretch>
        </p:blipFill>
        <p:spPr/>
      </p:pic>
    </p:spTree>
    <p:extLst>
      <p:ext uri="{BB962C8B-B14F-4D97-AF65-F5344CB8AC3E}">
        <p14:creationId xmlns:p14="http://schemas.microsoft.com/office/powerpoint/2010/main" val="250577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57680" y="90000"/>
            <a:ext cx="11473200" cy="540000"/>
          </a:xfrm>
        </p:spPr>
        <p:txBody>
          <a:bodyPr/>
          <a:lstStyle/>
          <a:p>
            <a:pPr algn="ctr"/>
            <a:r>
              <a:rPr lang="en-US" dirty="0"/>
              <a:t>ANOVA Box plot</a:t>
            </a:r>
          </a:p>
        </p:txBody>
      </p:sp>
      <p:sp>
        <p:nvSpPr>
          <p:cNvPr id="6" name="Content Placeholder 5">
            <a:extLst>
              <a:ext uri="{FF2B5EF4-FFF2-40B4-BE49-F238E27FC236}">
                <a16:creationId xmlns:a16="http://schemas.microsoft.com/office/drawing/2014/main" id="{55657951-9773-48FC-9527-7CD3E9B4B7F8}"/>
              </a:ext>
            </a:extLst>
          </p:cNvPr>
          <p:cNvSpPr>
            <a:spLocks noGrp="1"/>
          </p:cNvSpPr>
          <p:nvPr>
            <p:ph sz="half" idx="2"/>
          </p:nvPr>
        </p:nvSpPr>
        <p:spPr>
          <a:xfrm>
            <a:off x="3024894" y="5849030"/>
            <a:ext cx="6138770" cy="677935"/>
          </a:xfrm>
        </p:spPr>
        <p:txBody>
          <a:bodyPr/>
          <a:lstStyle/>
          <a:p>
            <a:pPr lvl="1"/>
            <a:r>
              <a:rPr lang="en-US" sz="1800" noProof="1"/>
              <a:t>Hip Hop vs Folk &amp; Acoustic resulted in p-value of </a:t>
            </a:r>
            <a:r>
              <a:rPr lang="en-US" sz="1800" b="1" noProof="1"/>
              <a:t>7.4238e-77</a:t>
            </a:r>
          </a:p>
          <a:p>
            <a:pPr lvl="1"/>
            <a:r>
              <a:rPr lang="en-US" sz="1800" noProof="1"/>
              <a:t>Jazz vs Latin resulted in p-value of </a:t>
            </a:r>
            <a:r>
              <a:rPr lang="en-US" sz="1800" b="1" noProof="1"/>
              <a:t>3.6588e-62</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p:txBody>
          <a:bodyPr/>
          <a:lstStyle/>
          <a:p>
            <a:fld id="{058DB212-BFA2-403F-85EF-DFD3FF6D973A}" type="slidenum">
              <a:rPr lang="en-US" smtClean="0"/>
              <a:pPr/>
              <a:t>9</a:t>
            </a:fld>
            <a:endParaRPr lang="en-US" dirty="0"/>
          </a:p>
        </p:txBody>
      </p:sp>
      <p:sp>
        <p:nvSpPr>
          <p:cNvPr id="15" name="Rectangle 14">
            <a:extLst>
              <a:ext uri="{FF2B5EF4-FFF2-40B4-BE49-F238E27FC236}">
                <a16:creationId xmlns:a16="http://schemas.microsoft.com/office/drawing/2014/main" id="{10052272-3CFC-4AE6-9188-201EB7901920}"/>
              </a:ext>
            </a:extLst>
          </p:cNvPr>
          <p:cNvSpPr/>
          <p:nvPr/>
        </p:nvSpPr>
        <p:spPr>
          <a:xfrm>
            <a:off x="0" y="6637847"/>
            <a:ext cx="12188561" cy="2313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4" name="TextBox 3">
            <a:extLst>
              <a:ext uri="{FF2B5EF4-FFF2-40B4-BE49-F238E27FC236}">
                <a16:creationId xmlns:a16="http://schemas.microsoft.com/office/drawing/2014/main" id="{B8CD4820-00F2-4D3D-B6C1-D04BE5D5FA79}"/>
              </a:ext>
            </a:extLst>
          </p:cNvPr>
          <p:cNvSpPr txBox="1"/>
          <p:nvPr/>
        </p:nvSpPr>
        <p:spPr>
          <a:xfrm>
            <a:off x="-146499" y="2381700"/>
            <a:ext cx="1666324" cy="646331"/>
          </a:xfrm>
          <a:prstGeom prst="rect">
            <a:avLst/>
          </a:prstGeom>
          <a:noFill/>
        </p:spPr>
        <p:txBody>
          <a:bodyPr wrap="square" rtlCol="0">
            <a:spAutoFit/>
          </a:bodyPr>
          <a:lstStyle/>
          <a:p>
            <a:pPr algn="ctr"/>
            <a:r>
              <a:rPr lang="en-US" b="1" dirty="0">
                <a:solidFill>
                  <a:schemeClr val="tx1">
                    <a:lumMod val="75000"/>
                    <a:lumOff val="25000"/>
                  </a:schemeClr>
                </a:solidFill>
                <a:latin typeface="+mj-lt"/>
                <a:ea typeface="+mj-ea"/>
                <a:cs typeface="+mj-cs"/>
              </a:rPr>
              <a:t>P-value: </a:t>
            </a:r>
            <a:r>
              <a:rPr lang="en-US" dirty="0">
                <a:solidFill>
                  <a:schemeClr val="tx1">
                    <a:lumMod val="75000"/>
                    <a:lumOff val="25000"/>
                  </a:schemeClr>
                </a:solidFill>
                <a:latin typeface="+mj-lt"/>
                <a:ea typeface="+mj-ea"/>
                <a:cs typeface="+mj-cs"/>
              </a:rPr>
              <a:t>1.5301</a:t>
            </a:r>
            <a:r>
              <a:rPr lang="en-US" dirty="0">
                <a:latin typeface="+mj-lt"/>
              </a:rPr>
              <a:t>e-250</a:t>
            </a:r>
          </a:p>
        </p:txBody>
      </p:sp>
      <p:pic>
        <p:nvPicPr>
          <p:cNvPr id="5" name="Picture 4">
            <a:extLst>
              <a:ext uri="{FF2B5EF4-FFF2-40B4-BE49-F238E27FC236}">
                <a16:creationId xmlns:a16="http://schemas.microsoft.com/office/drawing/2014/main" id="{E6C185AA-B260-4A52-BE77-F1960C856D0F}"/>
              </a:ext>
            </a:extLst>
          </p:cNvPr>
          <p:cNvPicPr>
            <a:picLocks noChangeAspect="1"/>
          </p:cNvPicPr>
          <p:nvPr/>
        </p:nvPicPr>
        <p:blipFill>
          <a:blip r:embed="rId2"/>
          <a:stretch>
            <a:fillRect/>
          </a:stretch>
        </p:blipFill>
        <p:spPr>
          <a:xfrm>
            <a:off x="1356851" y="640322"/>
            <a:ext cx="9478297" cy="5111183"/>
          </a:xfrm>
          <a:prstGeom prst="rect">
            <a:avLst/>
          </a:prstGeom>
        </p:spPr>
      </p:pic>
    </p:spTree>
    <p:extLst>
      <p:ext uri="{BB962C8B-B14F-4D97-AF65-F5344CB8AC3E}">
        <p14:creationId xmlns:p14="http://schemas.microsoft.com/office/powerpoint/2010/main" val="2825565618"/>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0</TotalTime>
  <Words>2201</Words>
  <Application>Microsoft Office PowerPoint</Application>
  <PresentationFormat>Widescreen</PresentationFormat>
  <Paragraphs>210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Lucida Sans Typewriter</vt:lpstr>
      <vt:lpstr>Times New Roman</vt:lpstr>
      <vt:lpstr>Tw Cen MT</vt:lpstr>
      <vt:lpstr>Office Theme</vt:lpstr>
      <vt:lpstr>Trendspotting on Spotify</vt:lpstr>
      <vt:lpstr>Motivations</vt:lpstr>
      <vt:lpstr>Motivation &amp; Research Questions</vt:lpstr>
      <vt:lpstr>Data Exploration &amp; Cleanup</vt:lpstr>
      <vt:lpstr>Summary Stats</vt:lpstr>
      <vt:lpstr>Audio Features Overview</vt:lpstr>
      <vt:lpstr>Questions</vt:lpstr>
      <vt:lpstr>Question 1</vt:lpstr>
      <vt:lpstr>ANOVA Box plot</vt:lpstr>
      <vt:lpstr>Question 2</vt:lpstr>
      <vt:lpstr>PowerPoint Presentation</vt:lpstr>
      <vt:lpstr>PowerPoint Presentation</vt:lpstr>
      <vt:lpstr>PowerPoint Presentation</vt:lpstr>
      <vt:lpstr>Question 3</vt:lpstr>
      <vt:lpstr>PowerPoint Presentation</vt:lpstr>
      <vt:lpstr>PowerPoint Presentation</vt:lpstr>
      <vt:lpstr>PowerPoint Presentation</vt:lpstr>
      <vt:lpstr>PowerPoint Presentation</vt:lpstr>
      <vt:lpstr>Question 4</vt:lpstr>
      <vt:lpstr>PowerPoint Presentation</vt:lpstr>
      <vt:lpstr>PowerPoint Presentation</vt:lpstr>
      <vt:lpstr>Question 5</vt:lpstr>
      <vt:lpstr>PowerPoint Presentation</vt:lpstr>
      <vt:lpstr>PowerPoint Presentation</vt:lpstr>
      <vt:lpstr>PowerPoint Presentation</vt:lpstr>
      <vt:lpstr>PowerPoint Presentation</vt:lpstr>
      <vt:lpstr>Post Mortem</vt:lpstr>
      <vt:lpstr>Closing Remarks</vt:lpstr>
      <vt:lpstr>Any Questions?</vt:lpstr>
      <vt:lpstr>Appendix</vt:lpstr>
      <vt:lpstr>PowerPoint Presentation</vt:lpstr>
      <vt:lpstr>PowerPoint Presentation</vt:lpstr>
      <vt:lpstr>PowerPoint Presentation</vt:lpstr>
      <vt:lpstr>PowerPoint Presentation</vt:lpstr>
      <vt:lpstr>Audio Features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2020-02-01T15:18:48Z</dcterms:created>
  <dcterms:modified xsi:type="dcterms:W3CDTF">2020-02-04T23:28:03Z</dcterms:modified>
</cp:coreProperties>
</file>